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738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136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4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356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573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314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650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86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628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112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217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73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9C47CD-5E18-4B94-9C76-1D4E74BD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677" b="60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9CD9D0-635D-411F-89F3-D1194EF89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1073427"/>
            <a:ext cx="11608904" cy="2153855"/>
          </a:xfrm>
        </p:spPr>
        <p:txBody>
          <a:bodyPr>
            <a:noAutofit/>
          </a:bodyPr>
          <a:lstStyle/>
          <a:p>
            <a:pPr algn="ctr"/>
            <a:r>
              <a:rPr lang="es-PE" sz="7200" b="1" dirty="0"/>
              <a:t>CONFIGURACIÓN FASE DE RECUPERACION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5F144B4-758D-40BB-9A5E-16287965E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3932515"/>
            <a:ext cx="9440034" cy="1049867"/>
          </a:xfrm>
        </p:spPr>
        <p:txBody>
          <a:bodyPr>
            <a:normAutofit/>
          </a:bodyPr>
          <a:lstStyle/>
          <a:p>
            <a:pPr algn="ctr"/>
            <a:r>
              <a:rPr lang="es-PE" sz="4400" b="1" dirty="0"/>
              <a:t>EQUIPO SIAGIE UGEL07 – 2020</a:t>
            </a:r>
          </a:p>
        </p:txBody>
      </p:sp>
    </p:spTree>
    <p:extLst>
      <p:ext uri="{BB962C8B-B14F-4D97-AF65-F5344CB8AC3E}">
        <p14:creationId xmlns:p14="http://schemas.microsoft.com/office/powerpoint/2010/main" val="31067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C628D17-36DF-425A-AFAA-04E42ACD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1C69A6B2-99C9-4240-AD81-184AB3410AA4}"/>
              </a:ext>
            </a:extLst>
          </p:cNvPr>
          <p:cNvSpPr/>
          <p:nvPr/>
        </p:nvSpPr>
        <p:spPr>
          <a:xfrm>
            <a:off x="0" y="813732"/>
            <a:ext cx="11878811" cy="67111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185C5849-040F-4193-8088-6C763491833E}"/>
              </a:ext>
            </a:extLst>
          </p:cNvPr>
          <p:cNvSpPr/>
          <p:nvPr/>
        </p:nvSpPr>
        <p:spPr>
          <a:xfrm>
            <a:off x="1015068" y="1619075"/>
            <a:ext cx="1124124" cy="11157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560E1819-5491-496E-A566-1406BD33112C}"/>
              </a:ext>
            </a:extLst>
          </p:cNvPr>
          <p:cNvSpPr txBox="1"/>
          <p:nvPr/>
        </p:nvSpPr>
        <p:spPr>
          <a:xfrm>
            <a:off x="0" y="4123190"/>
            <a:ext cx="1173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latin typeface="Britannic Bold" panose="020B0903060703020204" pitchFamily="34" charset="0"/>
              </a:rPr>
              <a:t>1. Muestra la lista de estudiantes que han obtenido áreas desaprobadas o arrastran áreas desaprobadas en años anteriores</a:t>
            </a:r>
          </a:p>
        </p:txBody>
      </p:sp>
    </p:spTree>
    <p:extLst>
      <p:ext uri="{BB962C8B-B14F-4D97-AF65-F5344CB8AC3E}">
        <p14:creationId xmlns:p14="http://schemas.microsoft.com/office/powerpoint/2010/main" val="35994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CF6EB93-C50D-4409-817B-0CDA4FFA1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="" xmlns:a16="http://schemas.microsoft.com/office/drawing/2014/main" id="{9E725C0D-0150-432C-9D84-6EE2E6A2A920}"/>
              </a:ext>
            </a:extLst>
          </p:cNvPr>
          <p:cNvSpPr/>
          <p:nvPr/>
        </p:nvSpPr>
        <p:spPr>
          <a:xfrm>
            <a:off x="4585786" y="1500988"/>
            <a:ext cx="1124124" cy="11157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776AC26-4FF6-48A6-A129-F342D23C5903}"/>
              </a:ext>
            </a:extLst>
          </p:cNvPr>
          <p:cNvSpPr txBox="1"/>
          <p:nvPr/>
        </p:nvSpPr>
        <p:spPr>
          <a:xfrm>
            <a:off x="5769022" y="1521744"/>
            <a:ext cx="3342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Britannic Bold" panose="020B0903060703020204" pitchFamily="34" charset="0"/>
              </a:rPr>
              <a:t>2. Se asignan a las áreas a evaluarse en esta Fase de Recuperación, a los docentes responsables de evaluar</a:t>
            </a:r>
          </a:p>
        </p:txBody>
      </p:sp>
      <p:sp>
        <p:nvSpPr>
          <p:cNvPr id="8" name="Flecha: hacia arriba 7">
            <a:extLst>
              <a:ext uri="{FF2B5EF4-FFF2-40B4-BE49-F238E27FC236}">
                <a16:creationId xmlns="" xmlns:a16="http://schemas.microsoft.com/office/drawing/2014/main" id="{42950D66-3823-419B-8EBA-D0AEE3CBE0EB}"/>
              </a:ext>
            </a:extLst>
          </p:cNvPr>
          <p:cNvSpPr/>
          <p:nvPr/>
        </p:nvSpPr>
        <p:spPr>
          <a:xfrm>
            <a:off x="2214693" y="2184907"/>
            <a:ext cx="805343" cy="14223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05D3B22-0155-4DE9-AEEB-91B493507442}"/>
              </a:ext>
            </a:extLst>
          </p:cNvPr>
          <p:cNvSpPr txBox="1"/>
          <p:nvPr/>
        </p:nvSpPr>
        <p:spPr>
          <a:xfrm>
            <a:off x="1122920" y="3607266"/>
            <a:ext cx="334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Britannic Bold" panose="020B0903060703020204" pitchFamily="34" charset="0"/>
              </a:rPr>
              <a:t>Primero se selecciona el Grado</a:t>
            </a:r>
          </a:p>
        </p:txBody>
      </p:sp>
    </p:spTree>
    <p:extLst>
      <p:ext uri="{BB962C8B-B14F-4D97-AF65-F5344CB8AC3E}">
        <p14:creationId xmlns:p14="http://schemas.microsoft.com/office/powerpoint/2010/main" val="2335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4FD7A46-9123-4A4A-AE0A-995E0CC3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411D7DD-3C1B-4183-8339-A584FAC2967C}"/>
              </a:ext>
            </a:extLst>
          </p:cNvPr>
          <p:cNvSpPr txBox="1"/>
          <p:nvPr/>
        </p:nvSpPr>
        <p:spPr>
          <a:xfrm>
            <a:off x="922790" y="3363985"/>
            <a:ext cx="283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Luego se selecciona al docente responsable de esa área en ese grado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="" xmlns:a16="http://schemas.microsoft.com/office/drawing/2014/main" id="{32935394-42C7-4FE9-BDBB-36F1D601E9AE}"/>
              </a:ext>
            </a:extLst>
          </p:cNvPr>
          <p:cNvSpPr/>
          <p:nvPr/>
        </p:nvSpPr>
        <p:spPr>
          <a:xfrm>
            <a:off x="4001549" y="3171039"/>
            <a:ext cx="2281805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77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45C43C1-A5CA-48E0-8A91-7073E7A02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E209747-0797-4534-B60A-D7EA95A3DF86}"/>
              </a:ext>
            </a:extLst>
          </p:cNvPr>
          <p:cNvSpPr txBox="1"/>
          <p:nvPr/>
        </p:nvSpPr>
        <p:spPr>
          <a:xfrm>
            <a:off x="1014502" y="6213965"/>
            <a:ext cx="610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Finalmente graba los cambios efectuados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="" xmlns:a16="http://schemas.microsoft.com/office/drawing/2014/main" id="{309F6922-7B44-45A7-AB2F-8924DEFA3543}"/>
              </a:ext>
            </a:extLst>
          </p:cNvPr>
          <p:cNvSpPr/>
          <p:nvPr/>
        </p:nvSpPr>
        <p:spPr>
          <a:xfrm>
            <a:off x="7238288" y="6093151"/>
            <a:ext cx="2452643" cy="76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8" name="Flecha: hacia arriba 7">
            <a:extLst>
              <a:ext uri="{FF2B5EF4-FFF2-40B4-BE49-F238E27FC236}">
                <a16:creationId xmlns="" xmlns:a16="http://schemas.microsoft.com/office/drawing/2014/main" id="{0101C0C8-941F-45BC-B0EC-2FBFB31FE3D4}"/>
              </a:ext>
            </a:extLst>
          </p:cNvPr>
          <p:cNvSpPr/>
          <p:nvPr/>
        </p:nvSpPr>
        <p:spPr>
          <a:xfrm>
            <a:off x="5146563" y="1401511"/>
            <a:ext cx="814699" cy="13673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>
                <a:latin typeface="Britannic Bold" panose="020B09030607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93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BC5BCF-5FB9-44DD-A7E1-B186E703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59B724B-488F-4913-8A8C-7543E9959B9D}"/>
              </a:ext>
            </a:extLst>
          </p:cNvPr>
          <p:cNvSpPr txBox="1"/>
          <p:nvPr/>
        </p:nvSpPr>
        <p:spPr>
          <a:xfrm>
            <a:off x="1280662" y="5034105"/>
            <a:ext cx="839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latin typeface="Britannic Bold" panose="020B0903060703020204" pitchFamily="34" charset="0"/>
              </a:rPr>
              <a:t>3. Se registran los calificativos obtenidos en el Programa de Recuperación o examen.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C554FBE7-294E-4288-B78C-46311A126A1E}"/>
              </a:ext>
            </a:extLst>
          </p:cNvPr>
          <p:cNvSpPr/>
          <p:nvPr/>
        </p:nvSpPr>
        <p:spPr>
          <a:xfrm>
            <a:off x="6373882" y="1439667"/>
            <a:ext cx="1008430" cy="11157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>
                <a:latin typeface="Britannic Bold" panose="020B09030607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07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548DFAA-389F-429D-B625-6D7ED123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6EC37AF-54ED-4D37-B467-B6A986D6491B}"/>
              </a:ext>
            </a:extLst>
          </p:cNvPr>
          <p:cNvSpPr txBox="1"/>
          <p:nvPr/>
        </p:nvSpPr>
        <p:spPr>
          <a:xfrm>
            <a:off x="2841123" y="5585971"/>
            <a:ext cx="558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Se selecciona el tipo de recuperación </a:t>
            </a:r>
          </a:p>
        </p:txBody>
      </p:sp>
      <p:sp>
        <p:nvSpPr>
          <p:cNvPr id="7" name="Flecha: doblada hacia arriba 6">
            <a:extLst>
              <a:ext uri="{FF2B5EF4-FFF2-40B4-BE49-F238E27FC236}">
                <a16:creationId xmlns="" xmlns:a16="http://schemas.microsoft.com/office/drawing/2014/main" id="{34FF634D-6348-4B85-8089-5DD270F37598}"/>
              </a:ext>
            </a:extLst>
          </p:cNvPr>
          <p:cNvSpPr/>
          <p:nvPr/>
        </p:nvSpPr>
        <p:spPr>
          <a:xfrm rot="16200000">
            <a:off x="6859255" y="4167330"/>
            <a:ext cx="2662367" cy="8987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81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40A1CA5-F119-46A3-AA9C-5546B7F1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F537405-7904-428B-B9C0-245F4A3A98AD}"/>
              </a:ext>
            </a:extLst>
          </p:cNvPr>
          <p:cNvSpPr txBox="1"/>
          <p:nvPr/>
        </p:nvSpPr>
        <p:spPr>
          <a:xfrm>
            <a:off x="2606467" y="4495088"/>
            <a:ext cx="4963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Luego se ingresan los calificativos, según los grados:</a:t>
            </a:r>
          </a:p>
          <a:p>
            <a:r>
              <a:rPr lang="es-PE" dirty="0"/>
              <a:t>De </a:t>
            </a:r>
            <a:r>
              <a:rPr lang="es-PE" dirty="0">
                <a:latin typeface="Britannic Bold" panose="020B0903060703020204" pitchFamily="34" charset="0"/>
              </a:rPr>
              <a:t>1</a:t>
            </a:r>
            <a:r>
              <a:rPr lang="es-PE" dirty="0"/>
              <a:t>er grado de secundaria es en forma literal</a:t>
            </a:r>
          </a:p>
          <a:p>
            <a:r>
              <a:rPr lang="es-PE" dirty="0"/>
              <a:t>De 2° a 5° en forma vigesimal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="" xmlns:a16="http://schemas.microsoft.com/office/drawing/2014/main" id="{0F7E83F2-CE5D-4C33-B5E6-E20CB3C0D9A5}"/>
              </a:ext>
            </a:extLst>
          </p:cNvPr>
          <p:cNvSpPr/>
          <p:nvPr/>
        </p:nvSpPr>
        <p:spPr>
          <a:xfrm>
            <a:off x="8315059" y="2820112"/>
            <a:ext cx="1794616" cy="811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48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C8ADA27-E3AD-4387-91F8-57D500FFB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4BDEBA3-674F-4D32-9A10-149AADB78912}"/>
              </a:ext>
            </a:extLst>
          </p:cNvPr>
          <p:cNvSpPr txBox="1"/>
          <p:nvPr/>
        </p:nvSpPr>
        <p:spPr>
          <a:xfrm>
            <a:off x="100667" y="6409190"/>
            <a:ext cx="737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Una vez registrados los calificativos se procede finalmente a graba</a:t>
            </a:r>
            <a:r>
              <a:rPr lang="es-PE" dirty="0"/>
              <a:t>r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="" xmlns:a16="http://schemas.microsoft.com/office/drawing/2014/main" id="{316838D0-E7BA-40F1-867A-D29774B11D09}"/>
              </a:ext>
            </a:extLst>
          </p:cNvPr>
          <p:cNvSpPr/>
          <p:nvPr/>
        </p:nvSpPr>
        <p:spPr>
          <a:xfrm>
            <a:off x="7399090" y="6260284"/>
            <a:ext cx="1409351" cy="65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28E09B9-D5EA-4C32-9881-4F8CE74E3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ED52659F-4A53-4D7E-BB35-271577D24FC1}"/>
              </a:ext>
            </a:extLst>
          </p:cNvPr>
          <p:cNvSpPr/>
          <p:nvPr/>
        </p:nvSpPr>
        <p:spPr>
          <a:xfrm>
            <a:off x="3691156" y="1434517"/>
            <a:ext cx="3254928" cy="7885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2C91E5E8-A0B7-4DBD-9F52-50E3425C297A}"/>
              </a:ext>
            </a:extLst>
          </p:cNvPr>
          <p:cNvSpPr/>
          <p:nvPr/>
        </p:nvSpPr>
        <p:spPr>
          <a:xfrm>
            <a:off x="5419289" y="1946245"/>
            <a:ext cx="1182848" cy="160229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C406A19-314B-49DB-AFCF-BF5E3ABB1F83}"/>
              </a:ext>
            </a:extLst>
          </p:cNvPr>
          <p:cNvSpPr txBox="1"/>
          <p:nvPr/>
        </p:nvSpPr>
        <p:spPr>
          <a:xfrm>
            <a:off x="1443063" y="3599269"/>
            <a:ext cx="905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/>
              <a:t>Luego de ingresar los calificativos de Recuperación en todos los grados de secundaria, se verifica en Área a Cargo, para registrar los calificativos de áreas desaprobadas en años anteriores</a:t>
            </a:r>
          </a:p>
        </p:txBody>
      </p:sp>
    </p:spTree>
    <p:extLst>
      <p:ext uri="{BB962C8B-B14F-4D97-AF65-F5344CB8AC3E}">
        <p14:creationId xmlns:p14="http://schemas.microsoft.com/office/powerpoint/2010/main" val="3610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6F49BD-65AC-41AF-8879-426CF2C1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u="sng" dirty="0"/>
              <a:t>PASOS PREVIOS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0993612-E280-4164-813B-AA6644E1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608001"/>
          </a:xfrm>
        </p:spPr>
        <p:txBody>
          <a:bodyPr/>
          <a:lstStyle/>
          <a:p>
            <a:r>
              <a:rPr lang="es-PE" dirty="0"/>
              <a:t>Para iniciar la habilitación de la Fase de Recuperación es necesario </a:t>
            </a:r>
            <a:r>
              <a:rPr lang="es-PE" dirty="0" smtClean="0"/>
              <a:t> verificar que la </a:t>
            </a:r>
            <a:r>
              <a:rPr lang="es-PE" b="1" u="sng" dirty="0"/>
              <a:t>Fase Regular </a:t>
            </a:r>
            <a:r>
              <a:rPr lang="es-PE" dirty="0"/>
              <a:t>se encuentra </a:t>
            </a:r>
            <a:r>
              <a:rPr lang="es-PE" b="1" u="sng" dirty="0"/>
              <a:t>CERRADA</a:t>
            </a:r>
            <a:r>
              <a:rPr lang="es-PE" dirty="0"/>
              <a:t>, para lo cual debemos seguir los siguientes pasos: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87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6FEB054-13A7-4482-8A63-321EA68C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="" xmlns:a16="http://schemas.microsoft.com/office/drawing/2014/main" id="{6B446E5C-3757-4EE5-AFE3-C9DA975BF7C5}"/>
              </a:ext>
            </a:extLst>
          </p:cNvPr>
          <p:cNvSpPr/>
          <p:nvPr/>
        </p:nvSpPr>
        <p:spPr>
          <a:xfrm>
            <a:off x="9667919" y="2142456"/>
            <a:ext cx="1124124" cy="11157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B7DBF65-0633-4203-B44D-81E5039817BD}"/>
              </a:ext>
            </a:extLst>
          </p:cNvPr>
          <p:cNvSpPr txBox="1"/>
          <p:nvPr/>
        </p:nvSpPr>
        <p:spPr>
          <a:xfrm>
            <a:off x="8355436" y="3442269"/>
            <a:ext cx="3976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latin typeface="Britannic Bold" panose="020B0903060703020204" pitchFamily="34" charset="0"/>
              </a:rPr>
              <a:t>4. Una vez registrados los calificativos, aquí se procede a procesar dichos calificativos para obtener el acta de recuperación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B529705-849E-4023-9E6D-A6E03CC747F5}"/>
              </a:ext>
            </a:extLst>
          </p:cNvPr>
          <p:cNvSpPr txBox="1"/>
          <p:nvPr/>
        </p:nvSpPr>
        <p:spPr>
          <a:xfrm>
            <a:off x="716240" y="2980899"/>
            <a:ext cx="811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Se selecciona el grado a procesar los calificativos, se puede procesar grado por grado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="" xmlns:a16="http://schemas.microsoft.com/office/drawing/2014/main" id="{E4751B48-A6C9-4728-BDA1-C569451F5ABA}"/>
              </a:ext>
            </a:extLst>
          </p:cNvPr>
          <p:cNvSpPr/>
          <p:nvPr/>
        </p:nvSpPr>
        <p:spPr>
          <a:xfrm>
            <a:off x="4572000" y="2142456"/>
            <a:ext cx="1275127" cy="75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12" name="Flecha: hacia arriba 11">
            <a:extLst>
              <a:ext uri="{FF2B5EF4-FFF2-40B4-BE49-F238E27FC236}">
                <a16:creationId xmlns="" xmlns:a16="http://schemas.microsoft.com/office/drawing/2014/main" id="{93034A88-DD9F-482B-9384-C78906AA705E}"/>
              </a:ext>
            </a:extLst>
          </p:cNvPr>
          <p:cNvSpPr/>
          <p:nvPr/>
        </p:nvSpPr>
        <p:spPr>
          <a:xfrm>
            <a:off x="5013820" y="3780326"/>
            <a:ext cx="1082180" cy="12289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B5447CF3-B7AE-4DF9-AA2A-9474BE8E409E}"/>
              </a:ext>
            </a:extLst>
          </p:cNvPr>
          <p:cNvSpPr txBox="1"/>
          <p:nvPr/>
        </p:nvSpPr>
        <p:spPr>
          <a:xfrm>
            <a:off x="4462942" y="5070075"/>
            <a:ext cx="242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Se presiona en procesar</a:t>
            </a:r>
          </a:p>
        </p:txBody>
      </p:sp>
    </p:spTree>
    <p:extLst>
      <p:ext uri="{BB962C8B-B14F-4D97-AF65-F5344CB8AC3E}">
        <p14:creationId xmlns:p14="http://schemas.microsoft.com/office/powerpoint/2010/main" val="12398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7EA65B9-CD39-4A39-93C7-715C67226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="" xmlns:a16="http://schemas.microsoft.com/office/drawing/2014/main" id="{1464839D-300F-43E8-B9E1-7B577C06822B}"/>
              </a:ext>
            </a:extLst>
          </p:cNvPr>
          <p:cNvSpPr/>
          <p:nvPr/>
        </p:nvSpPr>
        <p:spPr>
          <a:xfrm>
            <a:off x="4840447" y="1233182"/>
            <a:ext cx="771787" cy="16358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FFC27FF5-DE44-488C-8F59-8E65186F1FCE}"/>
              </a:ext>
            </a:extLst>
          </p:cNvPr>
          <p:cNvSpPr txBox="1"/>
          <p:nvPr/>
        </p:nvSpPr>
        <p:spPr>
          <a:xfrm>
            <a:off x="2256639" y="4379053"/>
            <a:ext cx="795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Se presiona en aceptar para culminar el proceso y generar el Acta de Recuperación</a:t>
            </a:r>
          </a:p>
        </p:txBody>
      </p:sp>
    </p:spTree>
    <p:extLst>
      <p:ext uri="{BB962C8B-B14F-4D97-AF65-F5344CB8AC3E}">
        <p14:creationId xmlns:p14="http://schemas.microsoft.com/office/powerpoint/2010/main" val="14585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AC38623-1F89-48DD-97D7-DF33F1D40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B8E19FC-BF28-4828-93A3-1D03449C7F6E}"/>
              </a:ext>
            </a:extLst>
          </p:cNvPr>
          <p:cNvSpPr txBox="1"/>
          <p:nvPr/>
        </p:nvSpPr>
        <p:spPr>
          <a:xfrm>
            <a:off x="2600587" y="4211273"/>
            <a:ext cx="3373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Se registra el proceso 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4A586D77-5674-44D1-9F1A-BAA89B65E977}"/>
              </a:ext>
            </a:extLst>
          </p:cNvPr>
          <p:cNvSpPr/>
          <p:nvPr/>
        </p:nvSpPr>
        <p:spPr>
          <a:xfrm>
            <a:off x="5235046" y="1249960"/>
            <a:ext cx="982753" cy="17113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33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0CC1889-B7A7-4E88-9C7F-4A50ED06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C7371BE-0384-4C58-97DE-F55EB391409C}"/>
              </a:ext>
            </a:extLst>
          </p:cNvPr>
          <p:cNvSpPr txBox="1"/>
          <p:nvPr/>
        </p:nvSpPr>
        <p:spPr>
          <a:xfrm flipH="1">
            <a:off x="6916303" y="3330429"/>
            <a:ext cx="466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Se verifica que el proceso se haya iniciado y se presiona en </a:t>
            </a:r>
            <a:r>
              <a:rPr lang="es-PE" b="1" u="sng" dirty="0"/>
              <a:t>REFRESCAR</a:t>
            </a:r>
            <a:r>
              <a:rPr lang="es-PE" dirty="0"/>
              <a:t> a fin de culminar este ultimo paso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E2545B19-A0D7-4318-B4AE-B2D8054C1BD8}"/>
              </a:ext>
            </a:extLst>
          </p:cNvPr>
          <p:cNvSpPr/>
          <p:nvPr/>
        </p:nvSpPr>
        <p:spPr>
          <a:xfrm>
            <a:off x="10100345" y="2055302"/>
            <a:ext cx="880844" cy="1182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03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0797F26-0031-48DA-A71A-01D219660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AE2FE5F-B0AC-4ABD-8840-BF6A8E3E2E9A}"/>
              </a:ext>
            </a:extLst>
          </p:cNvPr>
          <p:cNvSpPr txBox="1"/>
          <p:nvPr/>
        </p:nvSpPr>
        <p:spPr>
          <a:xfrm>
            <a:off x="2879933" y="4354199"/>
            <a:ext cx="567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Finalmente el proceso culmina con el estado </a:t>
            </a:r>
            <a:r>
              <a:rPr lang="es-PE" b="1" u="sng" dirty="0"/>
              <a:t>CONFORME</a:t>
            </a:r>
            <a:r>
              <a:rPr lang="es-PE" dirty="0"/>
              <a:t>, a partir de allí se puede generar el acta de recuperación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3794115C-A5EC-4728-B6A8-F285F9579931}"/>
              </a:ext>
            </a:extLst>
          </p:cNvPr>
          <p:cNvSpPr/>
          <p:nvPr/>
        </p:nvSpPr>
        <p:spPr>
          <a:xfrm>
            <a:off x="6930640" y="2503801"/>
            <a:ext cx="1179319" cy="1666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91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90AB34A-6FDD-4A79-9FE1-2505EF5E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637C5CB-5B80-4E47-8840-5DCBC6CB84AB}"/>
              </a:ext>
            </a:extLst>
          </p:cNvPr>
          <p:cNvSpPr txBox="1"/>
          <p:nvPr/>
        </p:nvSpPr>
        <p:spPr>
          <a:xfrm>
            <a:off x="8810715" y="3862698"/>
            <a:ext cx="291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Si desea ver el reporte de lo realizado presionar en VER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D83EF714-0FF4-4132-91E9-F648D5237339}"/>
              </a:ext>
            </a:extLst>
          </p:cNvPr>
          <p:cNvSpPr/>
          <p:nvPr/>
        </p:nvSpPr>
        <p:spPr>
          <a:xfrm>
            <a:off x="8520158" y="2606469"/>
            <a:ext cx="957128" cy="1051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54CAA4C-95E6-4477-A95A-6A8E29FD780E}"/>
              </a:ext>
            </a:extLst>
          </p:cNvPr>
          <p:cNvSpPr txBox="1"/>
          <p:nvPr/>
        </p:nvSpPr>
        <p:spPr>
          <a:xfrm>
            <a:off x="2427008" y="6306795"/>
            <a:ext cx="684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Luego de este paso se pueden generar las Actas de Recuperación</a:t>
            </a:r>
          </a:p>
        </p:txBody>
      </p:sp>
    </p:spTree>
    <p:extLst>
      <p:ext uri="{BB962C8B-B14F-4D97-AF65-F5344CB8AC3E}">
        <p14:creationId xmlns:p14="http://schemas.microsoft.com/office/powerpoint/2010/main" val="13348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42EC5BF-DAA9-4C00-B40F-00C11ADF5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60914" y="5486400"/>
            <a:ext cx="725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Para generar las actas de recuperación seguimos la ruta:</a:t>
            </a:r>
          </a:p>
          <a:p>
            <a:r>
              <a:rPr lang="es-PE" b="1" dirty="0" smtClean="0"/>
              <a:t>Evaluación/Acta </a:t>
            </a:r>
            <a:r>
              <a:rPr lang="es-PE" b="1" dirty="0" err="1" smtClean="0"/>
              <a:t>consolid</a:t>
            </a:r>
            <a:r>
              <a:rPr lang="es-PE" b="1" dirty="0" smtClean="0"/>
              <a:t>. </a:t>
            </a:r>
            <a:r>
              <a:rPr lang="es-PE" b="1" dirty="0" err="1" smtClean="0"/>
              <a:t>Eval</a:t>
            </a:r>
            <a:r>
              <a:rPr lang="es-PE" b="1" dirty="0" smtClean="0"/>
              <a:t>. / Generación y envío de actas</a:t>
            </a:r>
            <a:endParaRPr lang="es-PE" b="1" dirty="0"/>
          </a:p>
        </p:txBody>
      </p:sp>
      <p:sp>
        <p:nvSpPr>
          <p:cNvPr id="3" name="Flecha arriba 2"/>
          <p:cNvSpPr/>
          <p:nvPr/>
        </p:nvSpPr>
        <p:spPr>
          <a:xfrm>
            <a:off x="5399314" y="3875314"/>
            <a:ext cx="903515" cy="12409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62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F7D20-273B-4F36-A078-367162E10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48343" y="4246447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En esta ventana seleccionamos </a:t>
            </a:r>
            <a:r>
              <a:rPr lang="es-PE" b="1" u="sng" dirty="0" smtClean="0"/>
              <a:t>Fase de Recuperación</a:t>
            </a:r>
            <a:endParaRPr lang="es-PE" b="1" u="sng" dirty="0"/>
          </a:p>
        </p:txBody>
      </p:sp>
      <p:sp>
        <p:nvSpPr>
          <p:cNvPr id="3" name="Flecha arriba 2"/>
          <p:cNvSpPr/>
          <p:nvPr/>
        </p:nvSpPr>
        <p:spPr>
          <a:xfrm>
            <a:off x="1545771" y="2569030"/>
            <a:ext cx="914400" cy="16437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Britannic Bold" panose="020B0903060703020204" pitchFamily="34" charset="0"/>
              </a:rPr>
              <a:t>1</a:t>
            </a:r>
            <a:endParaRPr lang="es-PE" sz="2800" dirty="0">
              <a:latin typeface="Britannic Bold" panose="020B0903060703020204" pitchFamily="34" charset="0"/>
            </a:endParaRPr>
          </a:p>
        </p:txBody>
      </p:sp>
      <p:sp>
        <p:nvSpPr>
          <p:cNvPr id="4" name="Flecha izquierda 3"/>
          <p:cNvSpPr/>
          <p:nvPr/>
        </p:nvSpPr>
        <p:spPr>
          <a:xfrm>
            <a:off x="5508171" y="2808514"/>
            <a:ext cx="1774371" cy="838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 smtClean="0">
                <a:latin typeface="Britannic Bold" panose="020B0903060703020204" pitchFamily="34" charset="0"/>
              </a:rPr>
              <a:t>2</a:t>
            </a:r>
            <a:endParaRPr lang="es-PE" sz="3200" dirty="0"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82542" y="2904448"/>
            <a:ext cx="334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Registramos la fecha de emisión</a:t>
            </a:r>
            <a:endParaRPr lang="es-PE" b="1" u="sng" dirty="0"/>
          </a:p>
        </p:txBody>
      </p:sp>
      <p:sp>
        <p:nvSpPr>
          <p:cNvPr id="7" name="Flecha derecha 6"/>
          <p:cNvSpPr/>
          <p:nvPr/>
        </p:nvSpPr>
        <p:spPr>
          <a:xfrm>
            <a:off x="7783287" y="3951514"/>
            <a:ext cx="1667570" cy="8827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 smtClean="0">
                <a:latin typeface="Britannic Bold" panose="020B0903060703020204" pitchFamily="34" charset="0"/>
              </a:rPr>
              <a:t>3</a:t>
            </a:r>
            <a:endParaRPr lang="es-PE" sz="2800" dirty="0">
              <a:latin typeface="Britannic Bold" panose="020B0903060703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34942" y="4755019"/>
            <a:ext cx="334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Y generamos el acta de recuperación</a:t>
            </a:r>
            <a:endParaRPr lang="es-PE" b="1" u="sng" dirty="0"/>
          </a:p>
        </p:txBody>
      </p:sp>
    </p:spTree>
    <p:extLst>
      <p:ext uri="{BB962C8B-B14F-4D97-AF65-F5344CB8AC3E}">
        <p14:creationId xmlns:p14="http://schemas.microsoft.com/office/powerpoint/2010/main" val="12915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464EB66-939C-4A89-8C40-C1AFC2BB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echa arriba 1"/>
          <p:cNvSpPr/>
          <p:nvPr/>
        </p:nvSpPr>
        <p:spPr>
          <a:xfrm>
            <a:off x="4582886" y="1371600"/>
            <a:ext cx="1099457" cy="145868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2253343" y="3929743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Presionamos en Aceptar para generar acta de recuperación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8260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840A3BE-FE97-4764-AD44-0A2C2A80B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870371" y="2764971"/>
            <a:ext cx="468086" cy="9688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>
            <a:off x="9231086" y="2786739"/>
            <a:ext cx="511627" cy="9688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45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7F41274-B0BB-45A9-B7C3-A7DB9A76D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7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33C4436-9672-4DF2-A439-CE1D91E9AB56}"/>
              </a:ext>
            </a:extLst>
          </p:cNvPr>
          <p:cNvSpPr txBox="1"/>
          <p:nvPr/>
        </p:nvSpPr>
        <p:spPr>
          <a:xfrm>
            <a:off x="4965127" y="4802257"/>
            <a:ext cx="7226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/>
              <a:t>Ingresamos a nuestro SIAGIE y nos dirigimos a Administración IE/ </a:t>
            </a:r>
            <a:r>
              <a:rPr lang="es-PE" sz="3200" b="1" dirty="0" err="1"/>
              <a:t>Config</a:t>
            </a:r>
            <a:r>
              <a:rPr lang="es-PE" sz="3200" b="1" dirty="0"/>
              <a:t>. año escolar</a:t>
            </a:r>
          </a:p>
        </p:txBody>
      </p:sp>
      <p:sp>
        <p:nvSpPr>
          <p:cNvPr id="6" name="Flecha: doblada 5">
            <a:extLst>
              <a:ext uri="{FF2B5EF4-FFF2-40B4-BE49-F238E27FC236}">
                <a16:creationId xmlns="" xmlns:a16="http://schemas.microsoft.com/office/drawing/2014/main" id="{1D1CD0BA-C023-4A7D-9DD7-B0794DF47BC6}"/>
              </a:ext>
            </a:extLst>
          </p:cNvPr>
          <p:cNvSpPr/>
          <p:nvPr/>
        </p:nvSpPr>
        <p:spPr>
          <a:xfrm>
            <a:off x="5524500" y="1700143"/>
            <a:ext cx="2197100" cy="31021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B38EEEE-505F-4D8B-8CD3-E0A615850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8425543" y="4757057"/>
            <a:ext cx="2993571" cy="9797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5504322" y="3479714"/>
            <a:ext cx="441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Aparece el acta en estado </a:t>
            </a:r>
            <a:r>
              <a:rPr lang="es-PE" b="1" u="sng" dirty="0" smtClean="0"/>
              <a:t>GENERADO</a:t>
            </a:r>
            <a:r>
              <a:rPr lang="es-PE" b="1" dirty="0" smtClean="0"/>
              <a:t>, si hubiese algún error se elimina y se procede a subsanar.</a:t>
            </a:r>
            <a:endParaRPr lang="es-PE" b="1" dirty="0"/>
          </a:p>
        </p:txBody>
      </p:sp>
      <p:sp>
        <p:nvSpPr>
          <p:cNvPr id="4" name="Flecha doblada 3"/>
          <p:cNvSpPr/>
          <p:nvPr/>
        </p:nvSpPr>
        <p:spPr>
          <a:xfrm rot="5400000">
            <a:off x="10063051" y="4119043"/>
            <a:ext cx="853390" cy="1134836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" name="Flecha izquierda 5"/>
          <p:cNvSpPr/>
          <p:nvPr/>
        </p:nvSpPr>
        <p:spPr>
          <a:xfrm>
            <a:off x="1616927" y="5397190"/>
            <a:ext cx="970156" cy="71367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2578986" y="5327096"/>
            <a:ext cx="441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Si el acta esta correcta se presiona en APROBAR para culminar el proceso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1768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437948-E2FC-473E-9DA2-ADFF1879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400" b="1" dirty="0">
                <a:latin typeface="Arial Narrow" panose="020B0606020202030204" pitchFamily="34" charset="0"/>
              </a:rPr>
              <a:t>Muchas gracias por su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530C27F-667A-4016-85D9-6F6BBDE9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725" y="4284493"/>
            <a:ext cx="9603275" cy="176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6600" dirty="0">
                <a:latin typeface="Britannic Bold" panose="020B0903060703020204" pitchFamily="34" charset="0"/>
              </a:rPr>
              <a:t>Equipo SIAGIE UGEL 07</a:t>
            </a:r>
          </a:p>
        </p:txBody>
      </p:sp>
    </p:spTree>
    <p:extLst>
      <p:ext uri="{BB962C8B-B14F-4D97-AF65-F5344CB8AC3E}">
        <p14:creationId xmlns:p14="http://schemas.microsoft.com/office/powerpoint/2010/main" val="11670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56B7083-F39D-4AD6-B46B-A3654F10C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314E67F-189F-4079-9F84-39A95613EF7C}"/>
              </a:ext>
            </a:extLst>
          </p:cNvPr>
          <p:cNvSpPr txBox="1"/>
          <p:nvPr/>
        </p:nvSpPr>
        <p:spPr>
          <a:xfrm>
            <a:off x="4724400" y="5385950"/>
            <a:ext cx="5136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/>
              <a:t>Luego ingresamos a Fases</a:t>
            </a:r>
          </a:p>
        </p:txBody>
      </p:sp>
      <p:sp>
        <p:nvSpPr>
          <p:cNvPr id="7" name="Flecha: doblada 6">
            <a:extLst>
              <a:ext uri="{FF2B5EF4-FFF2-40B4-BE49-F238E27FC236}">
                <a16:creationId xmlns="" xmlns:a16="http://schemas.microsoft.com/office/drawing/2014/main" id="{475BE73D-0BD0-4101-9E5B-C1F827D4E68A}"/>
              </a:ext>
            </a:extLst>
          </p:cNvPr>
          <p:cNvSpPr/>
          <p:nvPr/>
        </p:nvSpPr>
        <p:spPr>
          <a:xfrm>
            <a:off x="4876801" y="2477075"/>
            <a:ext cx="1917700" cy="2895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5AFBC17-16D6-411E-AD06-21853B303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6" y="0"/>
            <a:ext cx="1229680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9DFC6D4-5458-4CFF-BE9A-5FE7E0B9E737}"/>
              </a:ext>
            </a:extLst>
          </p:cNvPr>
          <p:cNvSpPr txBox="1"/>
          <p:nvPr/>
        </p:nvSpPr>
        <p:spPr>
          <a:xfrm>
            <a:off x="-187498" y="3239573"/>
            <a:ext cx="1141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/>
              <a:t>Con la aprobación de la última acta final de la Fase Regular, ésta debe cerrarse automáticamente y debe visualizarse la Fase de Recuperación en estado Inactivo, como se muestra en la figura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4595DD7-661E-4AD9-8A30-52AF40AA91E9}"/>
              </a:ext>
            </a:extLst>
          </p:cNvPr>
          <p:cNvSpPr txBox="1"/>
          <p:nvPr/>
        </p:nvSpPr>
        <p:spPr>
          <a:xfrm>
            <a:off x="-163888" y="4551066"/>
            <a:ext cx="1150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/>
              <a:t>Si en caso la Fase Regular muestra su icono Activo (color verde), deberá cerrarse presionando en ese icono y aceptar realizar el cierre de dicha Fase.</a:t>
            </a:r>
          </a:p>
        </p:txBody>
      </p:sp>
      <p:sp>
        <p:nvSpPr>
          <p:cNvPr id="8" name="Flecha: doblada 7">
            <a:extLst>
              <a:ext uri="{FF2B5EF4-FFF2-40B4-BE49-F238E27FC236}">
                <a16:creationId xmlns="" xmlns:a16="http://schemas.microsoft.com/office/drawing/2014/main" id="{CA49021A-BB8F-403A-AE40-1604359A3B05}"/>
              </a:ext>
            </a:extLst>
          </p:cNvPr>
          <p:cNvSpPr/>
          <p:nvPr/>
        </p:nvSpPr>
        <p:spPr>
          <a:xfrm rot="10800000" flipV="1">
            <a:off x="6381341" y="1872749"/>
            <a:ext cx="5404259" cy="4172755"/>
          </a:xfrm>
          <a:prstGeom prst="bentArrow">
            <a:avLst>
              <a:gd name="adj1" fmla="val 11644"/>
              <a:gd name="adj2" fmla="val 11193"/>
              <a:gd name="adj3" fmla="val 20112"/>
              <a:gd name="adj4" fmla="val 38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64D41A9-7240-4881-BA11-E93F3DE3CFFC}"/>
              </a:ext>
            </a:extLst>
          </p:cNvPr>
          <p:cNvSpPr txBox="1"/>
          <p:nvPr/>
        </p:nvSpPr>
        <p:spPr>
          <a:xfrm>
            <a:off x="-153157" y="5708017"/>
            <a:ext cx="1245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/>
              <a:t>Luego se procede a activar la Fase de Recuperación, presionando en el icono rojo</a:t>
            </a:r>
          </a:p>
        </p:txBody>
      </p:sp>
    </p:spTree>
    <p:extLst>
      <p:ext uri="{BB962C8B-B14F-4D97-AF65-F5344CB8AC3E}">
        <p14:creationId xmlns:p14="http://schemas.microsoft.com/office/powerpoint/2010/main" val="39237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A189761-FE55-4B3D-9E09-0AFBB3D5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5A51E6C-5CE8-4E9B-BF05-18EA79F87761}"/>
              </a:ext>
            </a:extLst>
          </p:cNvPr>
          <p:cNvSpPr txBox="1"/>
          <p:nvPr/>
        </p:nvSpPr>
        <p:spPr>
          <a:xfrm>
            <a:off x="166531" y="4836196"/>
            <a:ext cx="11580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3200" b="1" dirty="0"/>
              <a:t>Inmediatamente se activará la fase de Recuperación, presionando en Aceptar, del cuadro de diálogo que se muestra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09B7BA8A-59DA-4A22-85EF-CCBF3059AF80}"/>
              </a:ext>
            </a:extLst>
          </p:cNvPr>
          <p:cNvSpPr/>
          <p:nvPr/>
        </p:nvSpPr>
        <p:spPr>
          <a:xfrm>
            <a:off x="6102350" y="1148140"/>
            <a:ext cx="1689100" cy="353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09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9CF2AF1-5B92-434A-860B-2403269C9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FCE1E0E-815A-4320-8EC7-1C1BD2B2E772}"/>
              </a:ext>
            </a:extLst>
          </p:cNvPr>
          <p:cNvSpPr txBox="1"/>
          <p:nvPr/>
        </p:nvSpPr>
        <p:spPr>
          <a:xfrm>
            <a:off x="457200" y="4795897"/>
            <a:ext cx="1173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3200" b="1" dirty="0"/>
              <a:t>Con este paso se activó la Fase de Recuperación y luego se prosigue con el registro de calificaciones de la recuperación de los estudiantes, para ello volvemos a la pantalla principal del SIAGIE</a:t>
            </a:r>
          </a:p>
        </p:txBody>
      </p:sp>
    </p:spTree>
    <p:extLst>
      <p:ext uri="{BB962C8B-B14F-4D97-AF65-F5344CB8AC3E}">
        <p14:creationId xmlns:p14="http://schemas.microsoft.com/office/powerpoint/2010/main" val="22217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131C47B-51FA-4E54-A29C-4A3F4F898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7042277-CF80-4750-B88D-FCCDAB99DA37}"/>
              </a:ext>
            </a:extLst>
          </p:cNvPr>
          <p:cNvSpPr txBox="1"/>
          <p:nvPr/>
        </p:nvSpPr>
        <p:spPr>
          <a:xfrm>
            <a:off x="5167619" y="5025005"/>
            <a:ext cx="6904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/>
              <a:t>Aquí ingresamos a EVALUACIÓN/ Reg. Calificaciones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="" xmlns:a16="http://schemas.microsoft.com/office/drawing/2014/main" id="{EAC1F061-8370-48F8-BFA5-A926489E1148}"/>
              </a:ext>
            </a:extLst>
          </p:cNvPr>
          <p:cNvSpPr/>
          <p:nvPr/>
        </p:nvSpPr>
        <p:spPr>
          <a:xfrm>
            <a:off x="2734811" y="4383248"/>
            <a:ext cx="1442906" cy="8305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="" xmlns:a16="http://schemas.microsoft.com/office/drawing/2014/main" id="{AA5F2E26-9EEB-4CE3-8661-F9410D993F04}"/>
              </a:ext>
            </a:extLst>
          </p:cNvPr>
          <p:cNvSpPr/>
          <p:nvPr/>
        </p:nvSpPr>
        <p:spPr>
          <a:xfrm>
            <a:off x="4060272" y="1776369"/>
            <a:ext cx="1224792" cy="830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atin typeface="Britannic Bold" panose="020B09030607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43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E2B95BF-41EA-41C9-8077-99B51406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425BC2A-40DB-46E4-8942-BC1428C55B19}"/>
              </a:ext>
            </a:extLst>
          </p:cNvPr>
          <p:cNvSpPr txBox="1"/>
          <p:nvPr/>
        </p:nvSpPr>
        <p:spPr>
          <a:xfrm>
            <a:off x="5301844" y="5327009"/>
            <a:ext cx="658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/>
              <a:t>Y presionamos en RECUPERACIÓN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="" xmlns:a16="http://schemas.microsoft.com/office/drawing/2014/main" id="{F3D2711F-9E12-4BBD-9FAE-0712612AFB5A}"/>
              </a:ext>
            </a:extLst>
          </p:cNvPr>
          <p:cNvSpPr/>
          <p:nvPr/>
        </p:nvSpPr>
        <p:spPr>
          <a:xfrm>
            <a:off x="10210801" y="3095537"/>
            <a:ext cx="1115735" cy="18455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10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340</TotalTime>
  <Words>575</Words>
  <Application>Microsoft Office PowerPoint</Application>
  <PresentationFormat>Panorámica</PresentationFormat>
  <Paragraphs>57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Britannic Bold</vt:lpstr>
      <vt:lpstr>Gill Sans MT</vt:lpstr>
      <vt:lpstr>Galería</vt:lpstr>
      <vt:lpstr>CONFIGURACIÓN FASE DE RECUPERACION</vt:lpstr>
      <vt:lpstr>PASOS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CONFIGURACIÓN FASE DE RECUPERACION</dc:title>
  <dc:creator>USUARIO</dc:creator>
  <cp:lastModifiedBy>LOAYZA ALAMA GIANCARLO ALBERTO</cp:lastModifiedBy>
  <cp:revision>23</cp:revision>
  <dcterms:created xsi:type="dcterms:W3CDTF">2020-02-17T02:46:10Z</dcterms:created>
  <dcterms:modified xsi:type="dcterms:W3CDTF">2020-02-17T15:23:38Z</dcterms:modified>
</cp:coreProperties>
</file>