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1"/>
  </p:notesMasterIdLst>
  <p:sldIdLst>
    <p:sldId id="256" r:id="rId2"/>
    <p:sldId id="322" r:id="rId3"/>
    <p:sldId id="268" r:id="rId4"/>
    <p:sldId id="323" r:id="rId5"/>
    <p:sldId id="356" r:id="rId6"/>
    <p:sldId id="357" r:id="rId7"/>
    <p:sldId id="358" r:id="rId8"/>
    <p:sldId id="359" r:id="rId9"/>
    <p:sldId id="361" r:id="rId10"/>
    <p:sldId id="296" r:id="rId11"/>
    <p:sldId id="362" r:id="rId12"/>
    <p:sldId id="305" r:id="rId13"/>
    <p:sldId id="306" r:id="rId14"/>
    <p:sldId id="307" r:id="rId15"/>
    <p:sldId id="308" r:id="rId16"/>
    <p:sldId id="310" r:id="rId17"/>
    <p:sldId id="311" r:id="rId18"/>
    <p:sldId id="312" r:id="rId19"/>
    <p:sldId id="313" r:id="rId20"/>
    <p:sldId id="314" r:id="rId21"/>
    <p:sldId id="315" r:id="rId22"/>
    <p:sldId id="316" r:id="rId23"/>
    <p:sldId id="298" r:id="rId24"/>
    <p:sldId id="319" r:id="rId25"/>
    <p:sldId id="318" r:id="rId26"/>
    <p:sldId id="321" r:id="rId27"/>
    <p:sldId id="333" r:id="rId28"/>
    <p:sldId id="334" r:id="rId29"/>
    <p:sldId id="335" r:id="rId30"/>
  </p:sldIdLst>
  <p:sldSz cx="9144000" cy="6858000" type="screen4x3"/>
  <p:notesSz cx="6858000" cy="9144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ción predeterminada" id="{0F848814-6A7E-4408-B05A-5565BEB9286D}">
          <p14:sldIdLst>
            <p14:sldId id="256"/>
            <p14:sldId id="322"/>
            <p14:sldId id="268"/>
            <p14:sldId id="323"/>
            <p14:sldId id="356"/>
            <p14:sldId id="357"/>
            <p14:sldId id="358"/>
            <p14:sldId id="359"/>
            <p14:sldId id="361"/>
            <p14:sldId id="296"/>
            <p14:sldId id="362"/>
            <p14:sldId id="305"/>
            <p14:sldId id="306"/>
            <p14:sldId id="307"/>
            <p14:sldId id="308"/>
            <p14:sldId id="310"/>
            <p14:sldId id="311"/>
            <p14:sldId id="312"/>
            <p14:sldId id="313"/>
            <p14:sldId id="314"/>
            <p14:sldId id="315"/>
            <p14:sldId id="316"/>
            <p14:sldId id="298"/>
            <p14:sldId id="319"/>
            <p14:sldId id="318"/>
            <p14:sldId id="321"/>
            <p14:sldId id="333"/>
            <p14:sldId id="334"/>
            <p14:sldId id="33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2833802-FEF1-4C79-8D5D-14CF1EAF98D9}" styleName="Estilo claro 2 - Acent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DCAF9ED-07DC-4A11-8D7F-57B35C25682E}" styleName="Estilo medio 1 - Énfasis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84E427A-3D55-4303-BF80-6455036E1DE7}" styleName="Estilo temático 1 - Énfasis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412" autoAdjust="0"/>
    <p:restoredTop sz="94660"/>
  </p:normalViewPr>
  <p:slideViewPr>
    <p:cSldViewPr>
      <p:cViewPr varScale="1">
        <p:scale>
          <a:sx n="110" d="100"/>
          <a:sy n="110" d="100"/>
        </p:scale>
        <p:origin x="1428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A5CA4C-7FD8-40A2-8D27-92E16B09ABDA}" type="datetimeFigureOut">
              <a:rPr lang="es-PE" smtClean="0"/>
              <a:t>17/02/2020</a:t>
            </a:fld>
            <a:endParaRPr lang="es-PE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PE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A76AFD-A03B-48C6-9A5B-222E51ED70F8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1867962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A76AFD-A03B-48C6-9A5B-222E51ED70F8}" type="slidenum">
              <a:rPr lang="es-PE" smtClean="0"/>
              <a:t>2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1174339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A76AFD-A03B-48C6-9A5B-222E51ED70F8}" type="slidenum">
              <a:rPr lang="es-PE" smtClean="0"/>
              <a:t>12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0096722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A76AFD-A03B-48C6-9A5B-222E51ED70F8}" type="slidenum">
              <a:rPr lang="es-PE" smtClean="0"/>
              <a:t>13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215374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A76AFD-A03B-48C6-9A5B-222E51ED70F8}" type="slidenum">
              <a:rPr lang="es-PE" smtClean="0"/>
              <a:t>14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65528505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A76AFD-A03B-48C6-9A5B-222E51ED70F8}" type="slidenum">
              <a:rPr lang="es-PE" smtClean="0"/>
              <a:t>15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87029290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A76AFD-A03B-48C6-9A5B-222E51ED70F8}" type="slidenum">
              <a:rPr lang="es-PE" smtClean="0"/>
              <a:t>16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29210320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A76AFD-A03B-48C6-9A5B-222E51ED70F8}" type="slidenum">
              <a:rPr lang="es-PE" smtClean="0"/>
              <a:t>17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00634536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A76AFD-A03B-48C6-9A5B-222E51ED70F8}" type="slidenum">
              <a:rPr lang="es-PE" smtClean="0"/>
              <a:t>18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13247406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A76AFD-A03B-48C6-9A5B-222E51ED70F8}" type="slidenum">
              <a:rPr lang="es-PE" smtClean="0"/>
              <a:t>19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13155497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A76AFD-A03B-48C6-9A5B-222E51ED70F8}" type="slidenum">
              <a:rPr lang="es-PE" smtClean="0"/>
              <a:t>20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74596353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A76AFD-A03B-48C6-9A5B-222E51ED70F8}" type="slidenum">
              <a:rPr lang="es-PE" smtClean="0"/>
              <a:t>21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64842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A76AFD-A03B-48C6-9A5B-222E51ED70F8}" type="slidenum">
              <a:rPr lang="es-PE" smtClean="0"/>
              <a:t>3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36144178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A76AFD-A03B-48C6-9A5B-222E51ED70F8}" type="slidenum">
              <a:rPr lang="es-PE" smtClean="0"/>
              <a:t>22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95532586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A76AFD-A03B-48C6-9A5B-222E51ED70F8}" type="slidenum">
              <a:rPr lang="es-PE" smtClean="0"/>
              <a:t>23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06907414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A76AFD-A03B-48C6-9A5B-222E51ED70F8}" type="slidenum">
              <a:rPr lang="es-PE" smtClean="0"/>
              <a:t>24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80478738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A76AFD-A03B-48C6-9A5B-222E51ED70F8}" type="slidenum">
              <a:rPr lang="es-PE" smtClean="0"/>
              <a:t>25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83006029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A76AFD-A03B-48C6-9A5B-222E51ED70F8}" type="slidenum">
              <a:rPr lang="es-PE" smtClean="0"/>
              <a:t>26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61998614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A76AFD-A03B-48C6-9A5B-222E51ED70F8}" type="slidenum">
              <a:rPr lang="es-PE" smtClean="0"/>
              <a:t>27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56294811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A76AFD-A03B-48C6-9A5B-222E51ED70F8}" type="slidenum">
              <a:rPr lang="es-PE" smtClean="0"/>
              <a:t>28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04665126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A76AFD-A03B-48C6-9A5B-222E51ED70F8}" type="slidenum">
              <a:rPr lang="es-PE" smtClean="0"/>
              <a:t>29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5232472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A76AFD-A03B-48C6-9A5B-222E51ED70F8}" type="slidenum">
              <a:rPr lang="es-PE" smtClean="0"/>
              <a:t>4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0950703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A76AFD-A03B-48C6-9A5B-222E51ED70F8}" type="slidenum">
              <a:rPr lang="es-PE" smtClean="0"/>
              <a:t>5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6100784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A76AFD-A03B-48C6-9A5B-222E51ED70F8}" type="slidenum">
              <a:rPr lang="es-PE" smtClean="0"/>
              <a:t>6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7296003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A76AFD-A03B-48C6-9A5B-222E51ED70F8}" type="slidenum">
              <a:rPr lang="es-PE" smtClean="0"/>
              <a:t>7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6796739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A76AFD-A03B-48C6-9A5B-222E51ED70F8}" type="slidenum">
              <a:rPr lang="es-PE" smtClean="0"/>
              <a:t>8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7627917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A76AFD-A03B-48C6-9A5B-222E51ED70F8}" type="slidenum">
              <a:rPr lang="es-PE" smtClean="0"/>
              <a:t>9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7247244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A76AFD-A03B-48C6-9A5B-222E51ED70F8}" type="slidenum">
              <a:rPr lang="es-PE" smtClean="0"/>
              <a:t>10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9358798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79" y="182879"/>
            <a:ext cx="8778240" cy="6492240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2485" y="882376"/>
            <a:ext cx="747522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6000" b="1" cap="all" baseline="0">
                <a:solidFill>
                  <a:srgbClr val="FFFF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2148" y="3869635"/>
            <a:ext cx="6575895" cy="1388165"/>
          </a:xfrm>
        </p:spPr>
        <p:txBody>
          <a:bodyPr>
            <a:normAutofit/>
          </a:bodyPr>
          <a:lstStyle>
            <a:lvl1pPr marL="0" indent="0" algn="ctr">
              <a:spcBef>
                <a:spcPts val="1000"/>
              </a:spcBef>
              <a:buNone/>
              <a:defRPr sz="1800">
                <a:solidFill>
                  <a:srgbClr val="FFFFFF"/>
                </a:solidFill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531E069-FD38-44F8-A1DC-3E7F6E7C2480}" type="datetimeFigureOut">
              <a:rPr lang="es-PE" smtClean="0"/>
              <a:t>17/02/2020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984A803-D5B5-457F-A21D-1E9C32EA0C09}" type="slidenum">
              <a:rPr lang="es-PE" smtClean="0"/>
              <a:t>‹Nº›</a:t>
            </a:fld>
            <a:endParaRPr lang="es-PE"/>
          </a:p>
        </p:txBody>
      </p:sp>
      <p:cxnSp>
        <p:nvCxnSpPr>
          <p:cNvPr id="8" name="Straight Connector 7"/>
          <p:cNvCxnSpPr/>
          <p:nvPr/>
        </p:nvCxnSpPr>
        <p:spPr>
          <a:xfrm>
            <a:off x="1483995" y="3733800"/>
            <a:ext cx="61722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841678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1E069-FD38-44F8-A1DC-3E7F6E7C2480}" type="datetimeFigureOut">
              <a:rPr lang="es-PE" smtClean="0"/>
              <a:t>17/02/2020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4A803-D5B5-457F-A21D-1E9C32EA0C09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81554862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762000"/>
            <a:ext cx="1743075" cy="54102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7250" y="762000"/>
            <a:ext cx="5572125" cy="54102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1E069-FD38-44F8-A1DC-3E7F6E7C2480}" type="datetimeFigureOut">
              <a:rPr lang="es-PE" smtClean="0"/>
              <a:t>17/02/2020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4A803-D5B5-457F-A21D-1E9C32EA0C09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16673733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000"/>
              </a:spcBef>
              <a:defRPr/>
            </a:lvl1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1E069-FD38-44F8-A1DC-3E7F6E7C2480}" type="datetimeFigureOut">
              <a:rPr lang="es-PE" smtClean="0"/>
              <a:t>17/02/2020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4A803-D5B5-457F-A21D-1E9C32EA0C09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10236657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818" y="1173575"/>
            <a:ext cx="747522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6000" b="0" cap="all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2446" y="4154520"/>
            <a:ext cx="6576822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1E069-FD38-44F8-A1DC-3E7F6E7C2480}" type="datetimeFigureOut">
              <a:rPr lang="es-PE" smtClean="0"/>
              <a:t>17/02/2020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4A803-D5B5-457F-A21D-1E9C32EA0C09}" type="slidenum">
              <a:rPr lang="es-PE" smtClean="0"/>
              <a:t>‹Nº›</a:t>
            </a:fld>
            <a:endParaRPr lang="es-PE"/>
          </a:p>
        </p:txBody>
      </p:sp>
      <p:cxnSp>
        <p:nvCxnSpPr>
          <p:cNvPr id="7" name="Straight Connector 6"/>
          <p:cNvCxnSpPr/>
          <p:nvPr/>
        </p:nvCxnSpPr>
        <p:spPr>
          <a:xfrm>
            <a:off x="1485900" y="4020408"/>
            <a:ext cx="61722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739285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7250" y="2057399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709" y="2057400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1E069-FD38-44F8-A1DC-3E7F6E7C2480}" type="datetimeFigureOut">
              <a:rPr lang="es-PE" smtClean="0"/>
              <a:t>17/02/2020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4A803-D5B5-457F-A21D-1E9C32EA0C09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8711952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0" y="2001511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7250" y="2721483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1880" y="1999032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1880" y="2719322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1E069-FD38-44F8-A1DC-3E7F6E7C2480}" type="datetimeFigureOut">
              <a:rPr lang="es-PE" smtClean="0"/>
              <a:t>17/02/2020</a:t>
            </a:fld>
            <a:endParaRPr lang="es-P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4A803-D5B5-457F-A21D-1E9C32EA0C09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94636223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1E069-FD38-44F8-A1DC-3E7F6E7C2480}" type="datetimeFigureOut">
              <a:rPr lang="es-PE" smtClean="0"/>
              <a:t>17/02/2020</a:t>
            </a:fld>
            <a:endParaRPr lang="es-P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4A803-D5B5-457F-A21D-1E9C32EA0C09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68355007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1E069-FD38-44F8-A1DC-3E7F6E7C2480}" type="datetimeFigureOut">
              <a:rPr lang="es-PE" smtClean="0"/>
              <a:t>17/02/2020</a:t>
            </a:fld>
            <a:endParaRPr lang="es-P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4A803-D5B5-457F-A21D-1E9C32EA0C09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01975775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9314" y="1097280"/>
            <a:ext cx="4149638" cy="466344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92608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1E069-FD38-44F8-A1DC-3E7F6E7C2480}" type="datetimeFigureOut">
              <a:rPr lang="es-PE" smtClean="0"/>
              <a:t>17/02/2020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4A803-D5B5-457F-A21D-1E9C32EA0C09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36416369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19107" y="1069847"/>
            <a:ext cx="4257703" cy="4645153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1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1E069-FD38-44F8-A1DC-3E7F6E7C2480}" type="datetimeFigureOut">
              <a:rPr lang="es-PE" smtClean="0"/>
              <a:t>17/02/2020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4A803-D5B5-457F-A21D-1E9C32EA0C09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56708956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80" y="182880"/>
            <a:ext cx="8778240" cy="649224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7250" y="609600"/>
            <a:ext cx="740664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1" y="2057400"/>
            <a:ext cx="7404653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7247" y="6223829"/>
            <a:ext cx="17468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/>
                </a:solidFill>
              </a:defRPr>
            </a:lvl1pPr>
          </a:lstStyle>
          <a:p>
            <a:fld id="{D531E069-FD38-44F8-A1DC-3E7F6E7C2480}" type="datetimeFigureOut">
              <a:rPr lang="es-PE" smtClean="0"/>
              <a:t>17/02/2020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61861" y="6223829"/>
            <a:ext cx="35383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accent1"/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7148" y="6223829"/>
            <a:ext cx="12796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/>
                </a:solidFill>
              </a:defRPr>
            </a:lvl1pPr>
          </a:lstStyle>
          <a:p>
            <a:fld id="{F984A803-D5B5-457F-A21D-1E9C32EA0C09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0208311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71450" indent="-137160" algn="l" defTabSz="6858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34290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54864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75438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92012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1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3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15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17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8.jpg"/><Relationship Id="rId4" Type="http://schemas.openxmlformats.org/officeDocument/2006/relationships/image" Target="../media/image5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6945" y="2420888"/>
            <a:ext cx="8875535" cy="1470025"/>
          </a:xfrm>
        </p:spPr>
        <p:txBody>
          <a:bodyPr>
            <a:normAutofit fontScale="90000"/>
          </a:bodyPr>
          <a:lstStyle/>
          <a:p>
            <a:r>
              <a:rPr lang="es-PE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CONVALIDACIÓN, REVALIDACIÓN Y </a:t>
            </a:r>
            <a:r>
              <a:rPr lang="es-PE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PRUEBA </a:t>
            </a:r>
            <a:r>
              <a:rPr lang="es-PE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UBICACIÓN </a:t>
            </a:r>
            <a:endParaRPr lang="es-PE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093" y="6365254"/>
            <a:ext cx="4640560" cy="288032"/>
          </a:xfrm>
        </p:spPr>
        <p:txBody>
          <a:bodyPr>
            <a:noAutofit/>
          </a:bodyPr>
          <a:lstStyle/>
          <a:p>
            <a:r>
              <a:rPr lang="es-PE" sz="1800" b="1" dirty="0" smtClean="0">
                <a:solidFill>
                  <a:schemeClr val="tx1"/>
                </a:solidFill>
              </a:rPr>
              <a:t>  SIAGIE</a:t>
            </a:r>
            <a:endParaRPr lang="es-PE" sz="1800" b="1" dirty="0">
              <a:solidFill>
                <a:schemeClr val="tx1"/>
              </a:solidFill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993"/>
          <a:stretch/>
        </p:blipFill>
        <p:spPr>
          <a:xfrm>
            <a:off x="179512" y="188640"/>
            <a:ext cx="6408712" cy="618207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179512" y="3789041"/>
            <a:ext cx="83529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dirty="0" smtClean="0">
                <a:latin typeface="Arial Rounded MT Bold" panose="020F0704030504030204" pitchFamily="34" charset="0"/>
              </a:rPr>
              <a:t>Resolución Viceministerial 025-2019-MINEDU que deroga la </a:t>
            </a:r>
          </a:p>
          <a:p>
            <a:pPr algn="ctr"/>
            <a:r>
              <a:rPr lang="es-PE" dirty="0" smtClean="0">
                <a:latin typeface="Arial Rounded MT Bold" panose="020F0704030504030204" pitchFamily="34" charset="0"/>
              </a:rPr>
              <a:t>Directiva </a:t>
            </a:r>
            <a:r>
              <a:rPr lang="es-PE" dirty="0">
                <a:latin typeface="Arial Rounded MT Bold" panose="020F0704030504030204" pitchFamily="34" charset="0"/>
              </a:rPr>
              <a:t>N° </a:t>
            </a:r>
            <a:r>
              <a:rPr lang="es-PE" dirty="0" smtClean="0">
                <a:latin typeface="Arial Rounded MT Bold" panose="020F0704030504030204" pitchFamily="34" charset="0"/>
              </a:rPr>
              <a:t>004-VMGP-2005 excepto numerales 5.12, 5.13 y 5.14</a:t>
            </a:r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38268642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 advClick="0">
        <p15:prstTrans prst="curtains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 Título"/>
          <p:cNvSpPr txBox="1">
            <a:spLocks/>
          </p:cNvSpPr>
          <p:nvPr/>
        </p:nvSpPr>
        <p:spPr>
          <a:xfrm>
            <a:off x="763960" y="2645296"/>
            <a:ext cx="5896272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PE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APERTURA Y CONFIGURACION DEL AÑO ESCOLAR </a:t>
            </a:r>
            <a:r>
              <a:rPr lang="es-PE" sz="4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2020</a:t>
            </a:r>
            <a:r>
              <a:rPr lang="es-PE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s-PE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SIAGIE</a:t>
            </a:r>
            <a:endParaRPr lang="es-PE" sz="3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1892018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PE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0488" y="-4763"/>
            <a:ext cx="9324975" cy="6867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46457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739272" y="5687003"/>
            <a:ext cx="55359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dirty="0"/>
              <a:t>AUTOR: HECTOR CHAVEZ AGUILAR – ESPECIALISTA SIAGIE</a:t>
            </a:r>
          </a:p>
          <a:p>
            <a:pPr algn="ctr"/>
            <a:r>
              <a:rPr lang="es-PE" dirty="0" smtClean="0"/>
              <a:t>hchavez@ugel07.gob.pe</a:t>
            </a:r>
            <a:endParaRPr lang="es-PE" dirty="0"/>
          </a:p>
        </p:txBody>
      </p:sp>
      <p:sp>
        <p:nvSpPr>
          <p:cNvPr id="3" name="Rectángulo 2"/>
          <p:cNvSpPr/>
          <p:nvPr/>
        </p:nvSpPr>
        <p:spPr>
          <a:xfrm>
            <a:off x="253716" y="620688"/>
            <a:ext cx="8640960" cy="597666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sp>
        <p:nvSpPr>
          <p:cNvPr id="4" name="CuadroTexto 3"/>
          <p:cNvSpPr txBox="1"/>
          <p:nvPr/>
        </p:nvSpPr>
        <p:spPr>
          <a:xfrm>
            <a:off x="396996" y="232992"/>
            <a:ext cx="46316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b="1" dirty="0" smtClean="0"/>
              <a:t>Apertura y Configuración del </a:t>
            </a:r>
            <a:r>
              <a:rPr lang="es-PE" b="1" dirty="0" smtClean="0"/>
              <a:t>Año 2020- </a:t>
            </a:r>
            <a:r>
              <a:rPr lang="es-PE" b="1" dirty="0" smtClean="0"/>
              <a:t>SIAGIE</a:t>
            </a:r>
            <a:endParaRPr lang="es-PE" b="1" dirty="0"/>
          </a:p>
        </p:txBody>
      </p:sp>
      <p:sp>
        <p:nvSpPr>
          <p:cNvPr id="5" name="Llamada rectangular 4"/>
          <p:cNvSpPr/>
          <p:nvPr/>
        </p:nvSpPr>
        <p:spPr>
          <a:xfrm>
            <a:off x="5724128" y="1011311"/>
            <a:ext cx="2551082" cy="329457"/>
          </a:xfrm>
          <a:prstGeom prst="wedgeRectCallout">
            <a:avLst>
              <a:gd name="adj1" fmla="val -90361"/>
              <a:gd name="adj2" fmla="val 34666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E" dirty="0" smtClean="0"/>
              <a:t>AÑO ACADEMICO</a:t>
            </a:r>
            <a:endParaRPr lang="es-PE" dirty="0"/>
          </a:p>
        </p:txBody>
      </p:sp>
      <p:sp>
        <p:nvSpPr>
          <p:cNvPr id="7" name="Llamada rectangular 6"/>
          <p:cNvSpPr/>
          <p:nvPr/>
        </p:nvSpPr>
        <p:spPr>
          <a:xfrm>
            <a:off x="5493122" y="1514719"/>
            <a:ext cx="3039318" cy="418119"/>
          </a:xfrm>
          <a:prstGeom prst="wedgeRectCallout">
            <a:avLst>
              <a:gd name="adj1" fmla="val -74141"/>
              <a:gd name="adj2" fmla="val 5669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E" dirty="0" smtClean="0"/>
              <a:t>INICIO DEL AÑO ACADEMICO</a:t>
            </a:r>
            <a:endParaRPr lang="es-PE" dirty="0"/>
          </a:p>
        </p:txBody>
      </p:sp>
      <p:sp>
        <p:nvSpPr>
          <p:cNvPr id="8" name="Llamada rectangular 7"/>
          <p:cNvSpPr/>
          <p:nvPr/>
        </p:nvSpPr>
        <p:spPr>
          <a:xfrm>
            <a:off x="5724128" y="2061749"/>
            <a:ext cx="2952328" cy="329457"/>
          </a:xfrm>
          <a:prstGeom prst="wedgeRectCallout">
            <a:avLst>
              <a:gd name="adj1" fmla="val -74141"/>
              <a:gd name="adj2" fmla="val -19186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E" dirty="0" smtClean="0"/>
              <a:t>FIN DEL AÑO ACADEMICO</a:t>
            </a:r>
            <a:endParaRPr lang="es-PE" dirty="0"/>
          </a:p>
        </p:txBody>
      </p:sp>
      <p:sp>
        <p:nvSpPr>
          <p:cNvPr id="9" name="Llamada rectangular 8"/>
          <p:cNvSpPr/>
          <p:nvPr/>
        </p:nvSpPr>
        <p:spPr>
          <a:xfrm>
            <a:off x="5705422" y="2600634"/>
            <a:ext cx="2899026" cy="417533"/>
          </a:xfrm>
          <a:prstGeom prst="wedgeRectCallout">
            <a:avLst>
              <a:gd name="adj1" fmla="val -71830"/>
              <a:gd name="adj2" fmla="val -48183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E" dirty="0" smtClean="0"/>
              <a:t>CIERRE DE NOM. MATRICULA</a:t>
            </a:r>
            <a:endParaRPr lang="es-PE" dirty="0"/>
          </a:p>
        </p:txBody>
      </p:sp>
      <p:sp>
        <p:nvSpPr>
          <p:cNvPr id="10" name="CuadroTexto 9"/>
          <p:cNvSpPr txBox="1"/>
          <p:nvPr/>
        </p:nvSpPr>
        <p:spPr>
          <a:xfrm>
            <a:off x="680979" y="4130098"/>
            <a:ext cx="18722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dirty="0" smtClean="0"/>
              <a:t>AÑO ACADEMICO</a:t>
            </a:r>
          </a:p>
          <a:p>
            <a:r>
              <a:rPr lang="es-PE" dirty="0" smtClean="0"/>
              <a:t>(Calendarización)</a:t>
            </a:r>
            <a:endParaRPr lang="es-PE" dirty="0"/>
          </a:p>
        </p:txBody>
      </p:sp>
      <p:sp>
        <p:nvSpPr>
          <p:cNvPr id="11" name="Abrir llave 10"/>
          <p:cNvSpPr/>
          <p:nvPr/>
        </p:nvSpPr>
        <p:spPr>
          <a:xfrm>
            <a:off x="2517380" y="3501008"/>
            <a:ext cx="221892" cy="1747937"/>
          </a:xfrm>
          <a:prstGeom prst="lef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2" name="Rectángulo 11"/>
          <p:cNvSpPr/>
          <p:nvPr/>
        </p:nvSpPr>
        <p:spPr>
          <a:xfrm>
            <a:off x="2901414" y="3610237"/>
            <a:ext cx="2952328" cy="59421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E" dirty="0" smtClean="0"/>
              <a:t>FASE REGULAR</a:t>
            </a:r>
          </a:p>
          <a:p>
            <a:pPr algn="ctr"/>
            <a:r>
              <a:rPr lang="es-PE" dirty="0" smtClean="0"/>
              <a:t>Marzo - Diciembre</a:t>
            </a:r>
            <a:endParaRPr lang="es-PE" dirty="0"/>
          </a:p>
        </p:txBody>
      </p:sp>
      <p:sp>
        <p:nvSpPr>
          <p:cNvPr id="13" name="Rectángulo 12"/>
          <p:cNvSpPr/>
          <p:nvPr/>
        </p:nvSpPr>
        <p:spPr>
          <a:xfrm>
            <a:off x="2901414" y="4293003"/>
            <a:ext cx="2952328" cy="6481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E" dirty="0" smtClean="0"/>
              <a:t>FASE RECUPERACIÓN</a:t>
            </a:r>
          </a:p>
          <a:p>
            <a:pPr algn="ctr"/>
            <a:r>
              <a:rPr lang="es-PE" dirty="0" smtClean="0"/>
              <a:t>Enero - Febrero</a:t>
            </a:r>
            <a:endParaRPr lang="es-PE" dirty="0"/>
          </a:p>
        </p:txBody>
      </p:sp>
      <p:sp>
        <p:nvSpPr>
          <p:cNvPr id="14" name="CuadroTexto 13"/>
          <p:cNvSpPr txBox="1"/>
          <p:nvPr/>
        </p:nvSpPr>
        <p:spPr>
          <a:xfrm>
            <a:off x="3275857" y="4941168"/>
            <a:ext cx="21602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400" dirty="0" smtClean="0"/>
              <a:t>Solo Primaria y Secundaria</a:t>
            </a:r>
            <a:endParaRPr lang="es-PE" sz="1400" dirty="0"/>
          </a:p>
        </p:txBody>
      </p:sp>
      <p:sp>
        <p:nvSpPr>
          <p:cNvPr id="15" name="Rectángulo 14"/>
          <p:cNvSpPr/>
          <p:nvPr/>
        </p:nvSpPr>
        <p:spPr>
          <a:xfrm>
            <a:off x="6015884" y="3829756"/>
            <a:ext cx="2429566" cy="86409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E" dirty="0"/>
              <a:t>AÑO ACADEMICO</a:t>
            </a:r>
          </a:p>
          <a:p>
            <a:pPr algn="ctr"/>
            <a:r>
              <a:rPr lang="es-PE" dirty="0" smtClean="0"/>
              <a:t>Mar 2019 – Feb 2020</a:t>
            </a:r>
            <a:endParaRPr lang="es-PE" dirty="0"/>
          </a:p>
        </p:txBody>
      </p:sp>
      <p:sp>
        <p:nvSpPr>
          <p:cNvPr id="17" name="CuadroTexto 16"/>
          <p:cNvSpPr txBox="1"/>
          <p:nvPr/>
        </p:nvSpPr>
        <p:spPr>
          <a:xfrm>
            <a:off x="512739" y="5533238"/>
            <a:ext cx="21262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dirty="0" smtClean="0"/>
              <a:t>CIERRE DE NOMINA DE MATRICULA</a:t>
            </a:r>
          </a:p>
        </p:txBody>
      </p:sp>
      <p:sp>
        <p:nvSpPr>
          <p:cNvPr id="18" name="Rectángulo 17"/>
          <p:cNvSpPr/>
          <p:nvPr/>
        </p:nvSpPr>
        <p:spPr>
          <a:xfrm>
            <a:off x="2739272" y="5533238"/>
            <a:ext cx="5706178" cy="64633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E" dirty="0" smtClean="0"/>
              <a:t>Fecha cuando todos los estudiantes asistentes están matriculados para proceder a cerrar la nomina y aprobarla </a:t>
            </a:r>
            <a:endParaRPr lang="es-PE" dirty="0"/>
          </a:p>
        </p:txBody>
      </p:sp>
      <p:pic>
        <p:nvPicPr>
          <p:cNvPr id="16" name="Imagen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979" y="1124744"/>
            <a:ext cx="4035037" cy="1893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47937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739272" y="5687003"/>
            <a:ext cx="55359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dirty="0"/>
              <a:t>AUTOR: HECTOR CHAVEZ AGUILAR – ESPECIALISTA SIAGIE</a:t>
            </a:r>
          </a:p>
          <a:p>
            <a:pPr algn="ctr"/>
            <a:r>
              <a:rPr lang="es-PE" dirty="0" smtClean="0"/>
              <a:t>hchavez@ugel07.gob.pe</a:t>
            </a:r>
            <a:endParaRPr lang="es-PE" dirty="0"/>
          </a:p>
        </p:txBody>
      </p:sp>
      <p:sp>
        <p:nvSpPr>
          <p:cNvPr id="3" name="Rectángulo 2"/>
          <p:cNvSpPr/>
          <p:nvPr/>
        </p:nvSpPr>
        <p:spPr>
          <a:xfrm>
            <a:off x="253716" y="664486"/>
            <a:ext cx="8640960" cy="597666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sp>
        <p:nvSpPr>
          <p:cNvPr id="4" name="CuadroTexto 3"/>
          <p:cNvSpPr txBox="1"/>
          <p:nvPr/>
        </p:nvSpPr>
        <p:spPr>
          <a:xfrm>
            <a:off x="251520" y="251356"/>
            <a:ext cx="44985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b="1" dirty="0" smtClean="0"/>
              <a:t>Apertura y Configuración del Año </a:t>
            </a:r>
            <a:r>
              <a:rPr lang="es-PE" b="1" dirty="0" smtClean="0"/>
              <a:t> </a:t>
            </a:r>
            <a:r>
              <a:rPr lang="es-PE" b="1" dirty="0" smtClean="0"/>
              <a:t>- SIAGIE</a:t>
            </a:r>
            <a:endParaRPr lang="es-PE" b="1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3"/>
          <a:srcRect l="49498" t="27463" r="15151" b="45727"/>
          <a:stretch/>
        </p:blipFill>
        <p:spPr>
          <a:xfrm>
            <a:off x="467544" y="908720"/>
            <a:ext cx="4896544" cy="2448272"/>
          </a:xfrm>
          <a:prstGeom prst="rect">
            <a:avLst/>
          </a:prstGeom>
        </p:spPr>
      </p:pic>
      <p:sp>
        <p:nvSpPr>
          <p:cNvPr id="7" name="Llamada rectangular 6"/>
          <p:cNvSpPr/>
          <p:nvPr/>
        </p:nvSpPr>
        <p:spPr>
          <a:xfrm>
            <a:off x="5220071" y="1049402"/>
            <a:ext cx="3425707" cy="1512168"/>
          </a:xfrm>
          <a:prstGeom prst="wedgeRectCallout">
            <a:avLst>
              <a:gd name="adj1" fmla="val -75527"/>
              <a:gd name="adj2" fmla="val -14666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E" dirty="0" smtClean="0"/>
              <a:t>Todas las Instituciones Educativas Publicas de los diferentes niveles deberán configurar el registro de notas por periodo.</a:t>
            </a:r>
            <a:endParaRPr lang="es-PE" dirty="0"/>
          </a:p>
        </p:txBody>
      </p:sp>
      <p:sp>
        <p:nvSpPr>
          <p:cNvPr id="8" name="Llamada rectangular 7"/>
          <p:cNvSpPr/>
          <p:nvPr/>
        </p:nvSpPr>
        <p:spPr>
          <a:xfrm>
            <a:off x="5231503" y="2702252"/>
            <a:ext cx="3425707" cy="898974"/>
          </a:xfrm>
          <a:prstGeom prst="wedgeRectCallout">
            <a:avLst>
              <a:gd name="adj1" fmla="val -75527"/>
              <a:gd name="adj2" fmla="val -14666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E" dirty="0" smtClean="0"/>
              <a:t>Cantidad del personal docente que labora en el nivel de la institución educativa</a:t>
            </a:r>
            <a:endParaRPr lang="es-PE" dirty="0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3"/>
          <a:srcRect l="14989" t="55550" r="21884" b="25300"/>
          <a:stretch/>
        </p:blipFill>
        <p:spPr>
          <a:xfrm>
            <a:off x="467543" y="4384231"/>
            <a:ext cx="8185285" cy="1637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7548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739272" y="5687003"/>
            <a:ext cx="55359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dirty="0"/>
              <a:t>AUTOR: HECTOR CHAVEZ AGUILAR – ESPECIALISTA SIAGIE</a:t>
            </a:r>
          </a:p>
          <a:p>
            <a:pPr algn="ctr"/>
            <a:r>
              <a:rPr lang="es-PE" dirty="0" smtClean="0"/>
              <a:t>hchavez@ugel07.gob.pe</a:t>
            </a:r>
            <a:endParaRPr lang="es-PE" dirty="0"/>
          </a:p>
        </p:txBody>
      </p:sp>
      <p:sp>
        <p:nvSpPr>
          <p:cNvPr id="3" name="Rectángulo 2"/>
          <p:cNvSpPr/>
          <p:nvPr/>
        </p:nvSpPr>
        <p:spPr>
          <a:xfrm>
            <a:off x="253716" y="664486"/>
            <a:ext cx="8640960" cy="597666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sp>
        <p:nvSpPr>
          <p:cNvPr id="4" name="CuadroTexto 3"/>
          <p:cNvSpPr txBox="1"/>
          <p:nvPr/>
        </p:nvSpPr>
        <p:spPr>
          <a:xfrm>
            <a:off x="251520" y="251356"/>
            <a:ext cx="46845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b="1" dirty="0" smtClean="0"/>
              <a:t>Apertura y Configuración del Año </a:t>
            </a:r>
            <a:r>
              <a:rPr lang="es-PE" b="1" dirty="0" smtClean="0"/>
              <a:t>2020 </a:t>
            </a:r>
            <a:r>
              <a:rPr lang="es-PE" b="1" dirty="0" smtClean="0"/>
              <a:t>- SIAGIE</a:t>
            </a:r>
            <a:endParaRPr lang="es-PE" b="1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871" y="908720"/>
            <a:ext cx="2717978" cy="655512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5870" y="2139613"/>
            <a:ext cx="2895600" cy="3848100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13893" y="787063"/>
            <a:ext cx="4781550" cy="2705100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28310" y="3595044"/>
            <a:ext cx="3819525" cy="2943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58974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739272" y="5687003"/>
            <a:ext cx="55359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dirty="0"/>
              <a:t>AUTOR: HECTOR CHAVEZ AGUILAR – ESPECIALISTA SIAGIE</a:t>
            </a:r>
          </a:p>
          <a:p>
            <a:pPr algn="ctr"/>
            <a:r>
              <a:rPr lang="es-PE" dirty="0" smtClean="0"/>
              <a:t>hchavez@ugel07.gob.pe</a:t>
            </a:r>
            <a:endParaRPr lang="es-PE" dirty="0"/>
          </a:p>
        </p:txBody>
      </p:sp>
      <p:sp>
        <p:nvSpPr>
          <p:cNvPr id="3" name="Rectángulo 2"/>
          <p:cNvSpPr/>
          <p:nvPr/>
        </p:nvSpPr>
        <p:spPr>
          <a:xfrm>
            <a:off x="253716" y="664486"/>
            <a:ext cx="8640960" cy="597666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sp>
        <p:nvSpPr>
          <p:cNvPr id="4" name="CuadroTexto 3"/>
          <p:cNvSpPr txBox="1"/>
          <p:nvPr/>
        </p:nvSpPr>
        <p:spPr>
          <a:xfrm>
            <a:off x="251520" y="251356"/>
            <a:ext cx="46283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b="1" dirty="0" smtClean="0"/>
              <a:t>Apertura y Configuración Fase Regular - SIAGIE</a:t>
            </a:r>
            <a:endParaRPr lang="es-PE" b="1" dirty="0"/>
          </a:p>
        </p:txBody>
      </p:sp>
      <p:sp>
        <p:nvSpPr>
          <p:cNvPr id="8" name="Rectángulo 7"/>
          <p:cNvSpPr/>
          <p:nvPr/>
        </p:nvSpPr>
        <p:spPr>
          <a:xfrm>
            <a:off x="508881" y="3798565"/>
            <a:ext cx="3904961" cy="263058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PE" dirty="0" smtClean="0"/>
              <a:t>La Fase Regular deberá registrar el rango de fechas del año académico propiamente dicho desde el primer día de clase hasta el último día.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PE" dirty="0" smtClean="0"/>
              <a:t>Así mismo deberá activarse la opción de permite asistencia para que se pueda registrar la asistencia de los estudiantes.</a:t>
            </a:r>
            <a:endParaRPr lang="es-PE" dirty="0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987" y="1063567"/>
            <a:ext cx="8300417" cy="2186936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9992" y="3214618"/>
            <a:ext cx="4224412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3119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739272" y="5687003"/>
            <a:ext cx="55359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dirty="0"/>
              <a:t>AUTOR: HECTOR CHAVEZ AGUILAR – ESPECIALISTA SIAGIE</a:t>
            </a:r>
          </a:p>
          <a:p>
            <a:pPr algn="ctr"/>
            <a:r>
              <a:rPr lang="es-PE" dirty="0" smtClean="0"/>
              <a:t>hchavez@ugel07.gob.pe</a:t>
            </a:r>
            <a:endParaRPr lang="es-PE" dirty="0"/>
          </a:p>
        </p:txBody>
      </p:sp>
      <p:sp>
        <p:nvSpPr>
          <p:cNvPr id="3" name="Rectángulo 2"/>
          <p:cNvSpPr/>
          <p:nvPr/>
        </p:nvSpPr>
        <p:spPr>
          <a:xfrm>
            <a:off x="253716" y="664486"/>
            <a:ext cx="8640960" cy="597666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sp>
        <p:nvSpPr>
          <p:cNvPr id="4" name="CuadroTexto 3"/>
          <p:cNvSpPr txBox="1"/>
          <p:nvPr/>
        </p:nvSpPr>
        <p:spPr>
          <a:xfrm>
            <a:off x="251520" y="251356"/>
            <a:ext cx="28996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b="1" dirty="0" smtClean="0"/>
              <a:t>Registro Ambientes - SIAGIE</a:t>
            </a:r>
            <a:endParaRPr lang="es-PE" b="1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920" y="862111"/>
            <a:ext cx="8548552" cy="3358977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395536" y="4502024"/>
            <a:ext cx="8352928" cy="175432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PE" dirty="0" smtClean="0"/>
              <a:t>Es importante que se registre correctamente los espacios educativos y ambientes donde se da el  </a:t>
            </a:r>
            <a:r>
              <a:rPr lang="es-PE" dirty="0"/>
              <a:t>funcionamiento </a:t>
            </a:r>
            <a:r>
              <a:rPr lang="es-PE" dirty="0" smtClean="0"/>
              <a:t>pedagógico del proceso educativo.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PE" dirty="0" smtClean="0"/>
              <a:t>Todas las instituciones educativas publicas y privadas deberán realizar el registro </a:t>
            </a:r>
            <a:r>
              <a:rPr lang="es-PE" dirty="0"/>
              <a:t>y/o </a:t>
            </a:r>
            <a:r>
              <a:rPr lang="es-PE" dirty="0" smtClean="0"/>
              <a:t>actualización de ambientes en el SIAGIE para garantizar el correcto registro y la información correspondiente siendo responsabilidad del director de la institución educativa.</a:t>
            </a:r>
          </a:p>
        </p:txBody>
      </p:sp>
    </p:spTree>
    <p:extLst>
      <p:ext uri="{BB962C8B-B14F-4D97-AF65-F5344CB8AC3E}">
        <p14:creationId xmlns:p14="http://schemas.microsoft.com/office/powerpoint/2010/main" val="21116989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739272" y="5687003"/>
            <a:ext cx="55359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dirty="0"/>
              <a:t>AUTOR: HECTOR CHAVEZ AGUILAR – ESPECIALISTA SIAGIE</a:t>
            </a:r>
          </a:p>
          <a:p>
            <a:pPr algn="ctr"/>
            <a:r>
              <a:rPr lang="es-PE" dirty="0" smtClean="0"/>
              <a:t>hchavez@ugel07.gob.pe</a:t>
            </a:r>
            <a:endParaRPr lang="es-PE" dirty="0"/>
          </a:p>
        </p:txBody>
      </p:sp>
      <p:sp>
        <p:nvSpPr>
          <p:cNvPr id="3" name="Rectángulo 2"/>
          <p:cNvSpPr/>
          <p:nvPr/>
        </p:nvSpPr>
        <p:spPr>
          <a:xfrm>
            <a:off x="253716" y="664486"/>
            <a:ext cx="8640960" cy="597666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sp>
        <p:nvSpPr>
          <p:cNvPr id="4" name="CuadroTexto 3"/>
          <p:cNvSpPr txBox="1"/>
          <p:nvPr/>
        </p:nvSpPr>
        <p:spPr>
          <a:xfrm>
            <a:off x="251520" y="251356"/>
            <a:ext cx="28996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b="1" dirty="0" smtClean="0"/>
              <a:t>Registro Ambientes - SIAGIE</a:t>
            </a:r>
            <a:endParaRPr lang="es-PE" b="1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257" y="772242"/>
            <a:ext cx="6276975" cy="3810000"/>
          </a:xfrm>
          <a:prstGeom prst="rect">
            <a:avLst/>
          </a:prstGeom>
        </p:spPr>
      </p:pic>
      <p:sp>
        <p:nvSpPr>
          <p:cNvPr id="7" name="Llamada rectangular 6"/>
          <p:cNvSpPr/>
          <p:nvPr/>
        </p:nvSpPr>
        <p:spPr>
          <a:xfrm>
            <a:off x="4355976" y="1380494"/>
            <a:ext cx="1958691" cy="864096"/>
          </a:xfrm>
          <a:prstGeom prst="wedgeRectCallout">
            <a:avLst>
              <a:gd name="adj1" fmla="val -22128"/>
              <a:gd name="adj2" fmla="val 67238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E" sz="1400" dirty="0" smtClean="0"/>
              <a:t>TIPO DE AMBIENTE se registrara solo las AULAS DE CLASES</a:t>
            </a:r>
            <a:endParaRPr lang="es-PE" sz="1400" dirty="0"/>
          </a:p>
        </p:txBody>
      </p:sp>
      <p:sp>
        <p:nvSpPr>
          <p:cNvPr id="9" name="Llamada rectangular 8"/>
          <p:cNvSpPr/>
          <p:nvPr/>
        </p:nvSpPr>
        <p:spPr>
          <a:xfrm>
            <a:off x="6744519" y="1510580"/>
            <a:ext cx="2090557" cy="864096"/>
          </a:xfrm>
          <a:prstGeom prst="wedgeRectCallout">
            <a:avLst>
              <a:gd name="adj1" fmla="val -132966"/>
              <a:gd name="adj2" fmla="val 89350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E" sz="1400" dirty="0" smtClean="0"/>
              <a:t>TIPO DE AMBIENTE se registrara solo las AULAS DE CLASES</a:t>
            </a:r>
            <a:endParaRPr lang="es-PE" sz="1400" dirty="0"/>
          </a:p>
        </p:txBody>
      </p:sp>
      <p:sp>
        <p:nvSpPr>
          <p:cNvPr id="10" name="Llamada rectangular 9"/>
          <p:cNvSpPr/>
          <p:nvPr/>
        </p:nvSpPr>
        <p:spPr>
          <a:xfrm>
            <a:off x="6744520" y="2418474"/>
            <a:ext cx="2090556" cy="753147"/>
          </a:xfrm>
          <a:prstGeom prst="wedgeRectCallout">
            <a:avLst>
              <a:gd name="adj1" fmla="val -87023"/>
              <a:gd name="adj2" fmla="val 30495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PE" sz="1400" dirty="0" smtClean="0"/>
              <a:t>Descripción de ubicación solo en caso fuera necesario</a:t>
            </a:r>
            <a:endParaRPr lang="es-PE" sz="1400" dirty="0"/>
          </a:p>
        </p:txBody>
      </p:sp>
      <p:sp>
        <p:nvSpPr>
          <p:cNvPr id="11" name="Llamada rectangular 10"/>
          <p:cNvSpPr/>
          <p:nvPr/>
        </p:nvSpPr>
        <p:spPr>
          <a:xfrm>
            <a:off x="6744519" y="3356993"/>
            <a:ext cx="2090557" cy="2448271"/>
          </a:xfrm>
          <a:prstGeom prst="wedgeRectCallout">
            <a:avLst>
              <a:gd name="adj1" fmla="val -67246"/>
              <a:gd name="adj2" fmla="val -5515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s-PE" sz="1400" b="1" dirty="0" smtClean="0"/>
              <a:t>Capacidad de estudiantes </a:t>
            </a:r>
            <a:r>
              <a:rPr lang="es-PE" sz="1400" dirty="0" smtClean="0"/>
              <a:t>deberá ser conforme a las normas técnicas vigentes y respetando el principio pedagógico.</a:t>
            </a:r>
          </a:p>
          <a:p>
            <a:pPr algn="just"/>
            <a:r>
              <a:rPr lang="es-PE" sz="1400" b="1" dirty="0" smtClean="0"/>
              <a:t>Área</a:t>
            </a:r>
            <a:r>
              <a:rPr lang="es-PE" sz="1400" dirty="0" smtClean="0"/>
              <a:t>, es la medida aproximada del ambiente.</a:t>
            </a:r>
          </a:p>
          <a:p>
            <a:pPr algn="just"/>
            <a:r>
              <a:rPr lang="es-PE" sz="1400" b="1" dirty="0" smtClean="0"/>
              <a:t>Estado</a:t>
            </a:r>
            <a:r>
              <a:rPr lang="es-PE" sz="1400" dirty="0" smtClean="0"/>
              <a:t>, es un dato declarativo conforme al estado de la estructura y antigüedad del ambiente.</a:t>
            </a:r>
            <a:endParaRPr lang="es-PE" sz="1400" dirty="0"/>
          </a:p>
        </p:txBody>
      </p:sp>
      <p:sp>
        <p:nvSpPr>
          <p:cNvPr id="12" name="Rectángulo 11"/>
          <p:cNvSpPr/>
          <p:nvPr/>
        </p:nvSpPr>
        <p:spPr>
          <a:xfrm>
            <a:off x="467544" y="3241595"/>
            <a:ext cx="5904656" cy="210264"/>
          </a:xfrm>
          <a:prstGeom prst="rect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3" name="Llamada rectangular 12"/>
          <p:cNvSpPr/>
          <p:nvPr/>
        </p:nvSpPr>
        <p:spPr>
          <a:xfrm>
            <a:off x="383257" y="4689998"/>
            <a:ext cx="6276975" cy="1835346"/>
          </a:xfrm>
          <a:prstGeom prst="wedgeRectCallout">
            <a:avLst>
              <a:gd name="adj1" fmla="val -3404"/>
              <a:gd name="adj2" fmla="val -66358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s-PE" sz="1400" dirty="0" smtClean="0"/>
              <a:t>El estado del mobiliario deberá ser ingresado por cantidades y de acuerdo al estado del mismo, así mismo solo se considerara el mobiliario permanente dentro del ambiente.</a:t>
            </a:r>
          </a:p>
          <a:p>
            <a:pPr algn="just"/>
            <a:r>
              <a:rPr lang="es-PE" sz="1400" dirty="0" smtClean="0"/>
              <a:t>En el caso de las carpetas se debe tener en cuenta que existen: unipersonales, </a:t>
            </a:r>
            <a:r>
              <a:rPr lang="es-PE" sz="1400" dirty="0" err="1" smtClean="0"/>
              <a:t>bipersonales</a:t>
            </a:r>
            <a:r>
              <a:rPr lang="es-PE" sz="1400" dirty="0" smtClean="0"/>
              <a:t>, </a:t>
            </a:r>
            <a:r>
              <a:rPr lang="es-PE" sz="1400" dirty="0" err="1" smtClean="0"/>
              <a:t>multipersonales</a:t>
            </a:r>
            <a:r>
              <a:rPr lang="es-PE" sz="1400" dirty="0"/>
              <a:t>;</a:t>
            </a:r>
            <a:r>
              <a:rPr lang="es-PE" sz="1400" dirty="0" smtClean="0"/>
              <a:t> en el caso de las sillas y mesas solo las que son utilizadas por los estudiantes y en el caso de los armarios considerar solo los muebles cerrados por medio de puertas y donde se guarde material educativo y/o pertenencias de los estudiantes.</a:t>
            </a:r>
            <a:endParaRPr lang="es-PE" sz="1400" dirty="0"/>
          </a:p>
        </p:txBody>
      </p:sp>
      <p:sp>
        <p:nvSpPr>
          <p:cNvPr id="14" name="Rectángulo 13"/>
          <p:cNvSpPr/>
          <p:nvPr/>
        </p:nvSpPr>
        <p:spPr>
          <a:xfrm>
            <a:off x="467544" y="3491734"/>
            <a:ext cx="5904656" cy="899453"/>
          </a:xfrm>
          <a:prstGeom prst="rect">
            <a:avLst/>
          </a:prstGeom>
          <a:noFill/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3166918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739272" y="5687003"/>
            <a:ext cx="55359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dirty="0"/>
              <a:t>AUTOR: HECTOR CHAVEZ AGUILAR – ESPECIALISTA SIAGIE</a:t>
            </a:r>
          </a:p>
          <a:p>
            <a:pPr algn="ctr"/>
            <a:r>
              <a:rPr lang="es-PE" dirty="0" smtClean="0"/>
              <a:t>hchavez@ugel07.gob.pe</a:t>
            </a:r>
            <a:endParaRPr lang="es-PE" dirty="0"/>
          </a:p>
        </p:txBody>
      </p:sp>
      <p:sp>
        <p:nvSpPr>
          <p:cNvPr id="3" name="Rectángulo 2"/>
          <p:cNvSpPr/>
          <p:nvPr/>
        </p:nvSpPr>
        <p:spPr>
          <a:xfrm>
            <a:off x="253716" y="664486"/>
            <a:ext cx="8640960" cy="597666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sp>
        <p:nvSpPr>
          <p:cNvPr id="4" name="CuadroTexto 3"/>
          <p:cNvSpPr txBox="1"/>
          <p:nvPr/>
        </p:nvSpPr>
        <p:spPr>
          <a:xfrm>
            <a:off x="251520" y="251356"/>
            <a:ext cx="29899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b="1" dirty="0" smtClean="0"/>
              <a:t>Registro de personal - SIAGIE</a:t>
            </a:r>
            <a:endParaRPr lang="es-PE" b="1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5" y="680817"/>
            <a:ext cx="8424937" cy="4923006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395535" y="5740514"/>
            <a:ext cx="8424937" cy="7848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PE" sz="1500" dirty="0" smtClean="0"/>
              <a:t>Se debe registrar a todo el personal docente de la institución educativa mediante la opción asignación de personal siempre y cuando el docente cuente con registro en el SIAGIE, si el personal no cuenta con registro primeramente deberá crearse un registro en la opción Registro de personal de la IE.</a:t>
            </a:r>
          </a:p>
        </p:txBody>
      </p:sp>
    </p:spTree>
    <p:extLst>
      <p:ext uri="{BB962C8B-B14F-4D97-AF65-F5344CB8AC3E}">
        <p14:creationId xmlns:p14="http://schemas.microsoft.com/office/powerpoint/2010/main" val="31936158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739272" y="5687003"/>
            <a:ext cx="55359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dirty="0"/>
              <a:t>AUTOR: HECTOR CHAVEZ AGUILAR – ESPECIALISTA SIAGIE</a:t>
            </a:r>
          </a:p>
          <a:p>
            <a:pPr algn="ctr"/>
            <a:r>
              <a:rPr lang="es-PE" dirty="0" smtClean="0"/>
              <a:t>hchavez@ugel07.gob.pe</a:t>
            </a:r>
            <a:endParaRPr lang="es-PE" dirty="0"/>
          </a:p>
        </p:txBody>
      </p:sp>
      <p:sp>
        <p:nvSpPr>
          <p:cNvPr id="3" name="Rectángulo 2"/>
          <p:cNvSpPr/>
          <p:nvPr/>
        </p:nvSpPr>
        <p:spPr>
          <a:xfrm>
            <a:off x="253716" y="664486"/>
            <a:ext cx="8640960" cy="597666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sp>
        <p:nvSpPr>
          <p:cNvPr id="4" name="CuadroTexto 3"/>
          <p:cNvSpPr txBox="1"/>
          <p:nvPr/>
        </p:nvSpPr>
        <p:spPr>
          <a:xfrm>
            <a:off x="251520" y="251356"/>
            <a:ext cx="39286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b="1" dirty="0" smtClean="0"/>
              <a:t>Registro de Grados y Secciones - SIAGIE</a:t>
            </a:r>
            <a:endParaRPr lang="es-PE" b="1" dirty="0"/>
          </a:p>
        </p:txBody>
      </p:sp>
      <p:sp>
        <p:nvSpPr>
          <p:cNvPr id="9" name="CuadroTexto 8"/>
          <p:cNvSpPr txBox="1"/>
          <p:nvPr/>
        </p:nvSpPr>
        <p:spPr>
          <a:xfrm>
            <a:off x="289720" y="5748578"/>
            <a:ext cx="8568952" cy="73866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PE" sz="1400" dirty="0" smtClean="0"/>
              <a:t>Se debe registrar solo los grados autorizados y que funcionaran durante el año académico, las secciones solo en el nivel inicial pueden tener nombres, en el caso de primaria y secundaria las secciones únicas deberá ser consignadas con la palabra UNICA, caso contrario se utilizara la nomenclatura alfanumérica ascendente según corresponda.</a:t>
            </a: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1768" y="694928"/>
            <a:ext cx="8444856" cy="4992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48546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739272" y="5687003"/>
            <a:ext cx="55359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dirty="0"/>
              <a:t>AUTOR: HECTOR CHAVEZ AGUILAR – ESPECIALISTA SIAGIE</a:t>
            </a:r>
          </a:p>
          <a:p>
            <a:pPr algn="ctr"/>
            <a:r>
              <a:rPr lang="es-PE" dirty="0" smtClean="0"/>
              <a:t>hchavez@ugel07.gob.pe</a:t>
            </a:r>
            <a:endParaRPr lang="es-PE" dirty="0"/>
          </a:p>
        </p:txBody>
      </p:sp>
      <p:sp>
        <p:nvSpPr>
          <p:cNvPr id="3" name="Rectángulo 2"/>
          <p:cNvSpPr/>
          <p:nvPr/>
        </p:nvSpPr>
        <p:spPr>
          <a:xfrm>
            <a:off x="253716" y="664486"/>
            <a:ext cx="8640960" cy="597666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sp>
        <p:nvSpPr>
          <p:cNvPr id="5" name="CuadroTexto 4"/>
          <p:cNvSpPr txBox="1"/>
          <p:nvPr/>
        </p:nvSpPr>
        <p:spPr>
          <a:xfrm>
            <a:off x="577752" y="4512076"/>
            <a:ext cx="799288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b="1" dirty="0" smtClean="0">
                <a:solidFill>
                  <a:srgbClr val="C00000"/>
                </a:solidFill>
              </a:rPr>
              <a:t>9. DISPOSICIONES TRANSITORIAS</a:t>
            </a:r>
          </a:p>
          <a:p>
            <a:pPr algn="just"/>
            <a:r>
              <a:rPr lang="es-PE" dirty="0" smtClean="0"/>
              <a:t>…</a:t>
            </a:r>
          </a:p>
          <a:p>
            <a:pPr marL="357188" indent="-357188" algn="just"/>
            <a:r>
              <a:rPr lang="es-PE" dirty="0" smtClean="0"/>
              <a:t>9.9 La convalidación</a:t>
            </a:r>
            <a:r>
              <a:rPr lang="es-PE" dirty="0"/>
              <a:t>, revalidación, convalidación de estudios independientes se </a:t>
            </a:r>
            <a:r>
              <a:rPr lang="es-PE" dirty="0" smtClean="0"/>
              <a:t>pueden realizar </a:t>
            </a:r>
            <a:r>
              <a:rPr lang="es-PE" dirty="0"/>
              <a:t>en la Oficina de Atención al Ciudadano y Gestión Documental (OACIGED) </a:t>
            </a:r>
            <a:r>
              <a:rPr lang="es-PE" dirty="0" smtClean="0"/>
              <a:t>del Ministerio </a:t>
            </a:r>
            <a:r>
              <a:rPr lang="es-PE" dirty="0"/>
              <a:t>de Educación de acuerdo a la normativa vigente.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577752" y="2856418"/>
            <a:ext cx="7992888" cy="1292662"/>
          </a:xfrm>
          <a:prstGeom prst="rect">
            <a:avLst/>
          </a:prstGeom>
          <a:ln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PE" sz="2600" dirty="0" smtClean="0"/>
              <a:t>“</a:t>
            </a:r>
            <a:r>
              <a:rPr lang="es-PE" sz="2600" b="1" dirty="0" smtClean="0">
                <a:solidFill>
                  <a:schemeClr val="tx1"/>
                </a:solidFill>
              </a:rPr>
              <a:t>Disposiciones que orientan el proceso de evaluación de aprendizajes de los estudiantes de las instituciones y programas educativos de la Educación Básica</a:t>
            </a:r>
            <a:r>
              <a:rPr lang="es-PE" sz="2600" dirty="0" smtClean="0"/>
              <a:t>”</a:t>
            </a:r>
            <a:endParaRPr lang="es-PE" sz="2600" dirty="0"/>
          </a:p>
        </p:txBody>
      </p:sp>
      <p:sp>
        <p:nvSpPr>
          <p:cNvPr id="7" name="CuadroTexto 6"/>
          <p:cNvSpPr txBox="1"/>
          <p:nvPr/>
        </p:nvSpPr>
        <p:spPr>
          <a:xfrm>
            <a:off x="5139021" y="2492896"/>
            <a:ext cx="34553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b="1" dirty="0" smtClean="0"/>
              <a:t>10 DE FEBRERO DEL 2019</a:t>
            </a:r>
            <a:endParaRPr lang="es-PE" b="1" dirty="0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3"/>
          <a:srcRect b="14306"/>
          <a:stretch/>
        </p:blipFill>
        <p:spPr>
          <a:xfrm>
            <a:off x="2411760" y="688038"/>
            <a:ext cx="4454926" cy="1930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16491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739272" y="5687003"/>
            <a:ext cx="55359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dirty="0"/>
              <a:t>AUTOR: HECTOR CHAVEZ AGUILAR – ESPECIALISTA SIAGIE</a:t>
            </a:r>
          </a:p>
          <a:p>
            <a:pPr algn="ctr"/>
            <a:r>
              <a:rPr lang="es-PE" dirty="0" smtClean="0"/>
              <a:t>hchavez@ugel07.gob.pe</a:t>
            </a:r>
            <a:endParaRPr lang="es-PE" dirty="0"/>
          </a:p>
        </p:txBody>
      </p:sp>
      <p:sp>
        <p:nvSpPr>
          <p:cNvPr id="3" name="Rectángulo 2"/>
          <p:cNvSpPr/>
          <p:nvPr/>
        </p:nvSpPr>
        <p:spPr>
          <a:xfrm>
            <a:off x="253716" y="664486"/>
            <a:ext cx="8640960" cy="597666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sp>
        <p:nvSpPr>
          <p:cNvPr id="4" name="CuadroTexto 3"/>
          <p:cNvSpPr txBox="1"/>
          <p:nvPr/>
        </p:nvSpPr>
        <p:spPr>
          <a:xfrm>
            <a:off x="251520" y="251356"/>
            <a:ext cx="39286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b="1" dirty="0" smtClean="0"/>
              <a:t>Registro de Grados y Secciones - SIAGIE</a:t>
            </a:r>
            <a:endParaRPr lang="es-PE" b="1" dirty="0"/>
          </a:p>
        </p:txBody>
      </p:sp>
      <p:sp>
        <p:nvSpPr>
          <p:cNvPr id="6" name="CuadroTexto 5"/>
          <p:cNvSpPr txBox="1"/>
          <p:nvPr/>
        </p:nvSpPr>
        <p:spPr>
          <a:xfrm>
            <a:off x="4924503" y="4399287"/>
            <a:ext cx="3817802" cy="138499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PE" sz="1400" dirty="0" smtClean="0"/>
              <a:t>Responsable de la matricula, quien firmara las nominas de matricula junto con el director.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PE" sz="1400" dirty="0" smtClean="0"/>
              <a:t>RD Institucional solo numero y año ej. 003-19.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PE" sz="1400" dirty="0" smtClean="0"/>
              <a:t>Fecha de Aprobación, fecha de cierre de nominas de matricula y RD institucional.</a:t>
            </a:r>
          </a:p>
          <a:p>
            <a:endParaRPr lang="es-PE" sz="1400" dirty="0"/>
          </a:p>
        </p:txBody>
      </p:sp>
      <p:sp>
        <p:nvSpPr>
          <p:cNvPr id="10" name="CuadroTexto 9"/>
          <p:cNvSpPr txBox="1"/>
          <p:nvPr/>
        </p:nvSpPr>
        <p:spPr>
          <a:xfrm>
            <a:off x="395536" y="4427395"/>
            <a:ext cx="4376596" cy="203132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PE" sz="1400" b="1" dirty="0" smtClean="0"/>
              <a:t>Descripción</a:t>
            </a:r>
            <a:r>
              <a:rPr lang="es-PE" sz="1400" dirty="0" smtClean="0"/>
              <a:t> es la sección o nombre de sección solo en el caso de inicial, no va entre comillas ni acompañado del grado.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PE" sz="1400" b="1" dirty="0" smtClean="0"/>
              <a:t>Tutor</a:t>
            </a:r>
            <a:r>
              <a:rPr lang="es-PE" sz="1400" dirty="0" smtClean="0"/>
              <a:t> es el docente titular en el caso de inicial y primaria, en el caso de secundaria es el tutor de aula.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PE" sz="1400" b="1" dirty="0" smtClean="0"/>
              <a:t>Aula</a:t>
            </a:r>
            <a:r>
              <a:rPr lang="es-PE" sz="1400" dirty="0" smtClean="0"/>
              <a:t>, elegir según el registro de ambientes.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PE" sz="1400" b="1" dirty="0" smtClean="0"/>
              <a:t>Máximo de estudiantes</a:t>
            </a:r>
            <a:r>
              <a:rPr lang="es-PE" sz="1400" dirty="0" smtClean="0"/>
              <a:t>, aforo o capacidad pedagógica del aula.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PE" sz="1400" b="1" dirty="0" smtClean="0"/>
              <a:t>Turno</a:t>
            </a:r>
            <a:r>
              <a:rPr lang="es-PE" sz="1400" dirty="0" smtClean="0"/>
              <a:t>, se refiere al turno en que funciona la sección.</a:t>
            </a:r>
            <a:endParaRPr lang="es-PE" sz="1400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60" y="849570"/>
            <a:ext cx="7056784" cy="3515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22097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739272" y="5687003"/>
            <a:ext cx="55359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dirty="0"/>
              <a:t>AUTOR: HECTOR CHAVEZ AGUILAR – ESPECIALISTA SIAGIE</a:t>
            </a:r>
          </a:p>
          <a:p>
            <a:pPr algn="ctr"/>
            <a:r>
              <a:rPr lang="es-PE" dirty="0" smtClean="0"/>
              <a:t>hchavez@ugel07.gob.pe</a:t>
            </a:r>
            <a:endParaRPr lang="es-PE" dirty="0"/>
          </a:p>
        </p:txBody>
      </p:sp>
      <p:sp>
        <p:nvSpPr>
          <p:cNvPr id="3" name="Rectángulo 2"/>
          <p:cNvSpPr/>
          <p:nvPr/>
        </p:nvSpPr>
        <p:spPr>
          <a:xfrm>
            <a:off x="253716" y="664486"/>
            <a:ext cx="8640960" cy="597666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sp>
        <p:nvSpPr>
          <p:cNvPr id="4" name="CuadroTexto 3"/>
          <p:cNvSpPr txBox="1"/>
          <p:nvPr/>
        </p:nvSpPr>
        <p:spPr>
          <a:xfrm>
            <a:off x="251520" y="251356"/>
            <a:ext cx="43085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b="1" dirty="0" smtClean="0"/>
              <a:t>Registro de Periodos de Evaluación - SIAGIE</a:t>
            </a:r>
            <a:endParaRPr lang="es-PE" b="1" dirty="0"/>
          </a:p>
        </p:txBody>
      </p:sp>
      <p:sp>
        <p:nvSpPr>
          <p:cNvPr id="10" name="CuadroTexto 9"/>
          <p:cNvSpPr txBox="1"/>
          <p:nvPr/>
        </p:nvSpPr>
        <p:spPr>
          <a:xfrm>
            <a:off x="395536" y="5253007"/>
            <a:ext cx="8307666" cy="120032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PE" dirty="0" smtClean="0"/>
              <a:t>Todas las instituciones educativas públicas y privadas deberán registrar sus periodos de evaluación en el SIAGIE, conforme sea BIMESTRAL o TRIMETRAL, según su calendarización.</a:t>
            </a:r>
          </a:p>
          <a:p>
            <a:r>
              <a:rPr lang="es-PE" dirty="0" smtClean="0"/>
              <a:t>NOTA: La fecha de inicio y fin de cada periodo no debe superponerse.</a:t>
            </a:r>
            <a:endParaRPr lang="es-PE" dirty="0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548" y="898982"/>
            <a:ext cx="7129239" cy="1664442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69102" y="2599159"/>
            <a:ext cx="6134100" cy="248602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5167" y="3117749"/>
            <a:ext cx="1782462" cy="1463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95806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739272" y="5687003"/>
            <a:ext cx="55359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dirty="0"/>
              <a:t>AUTOR: HECTOR CHAVEZ AGUILAR – ESPECIALISTA SIAGIE</a:t>
            </a:r>
          </a:p>
          <a:p>
            <a:pPr algn="ctr"/>
            <a:r>
              <a:rPr lang="es-PE" dirty="0" smtClean="0"/>
              <a:t>hchavez@ugel07.gob.pe</a:t>
            </a:r>
            <a:endParaRPr lang="es-PE" dirty="0"/>
          </a:p>
        </p:txBody>
      </p:sp>
      <p:sp>
        <p:nvSpPr>
          <p:cNvPr id="3" name="Rectángulo 2"/>
          <p:cNvSpPr/>
          <p:nvPr/>
        </p:nvSpPr>
        <p:spPr>
          <a:xfrm>
            <a:off x="253716" y="664486"/>
            <a:ext cx="8640960" cy="597666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sp>
        <p:nvSpPr>
          <p:cNvPr id="4" name="CuadroTexto 3"/>
          <p:cNvSpPr txBox="1"/>
          <p:nvPr/>
        </p:nvSpPr>
        <p:spPr>
          <a:xfrm>
            <a:off x="251520" y="251356"/>
            <a:ext cx="37780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b="1" dirty="0" smtClean="0"/>
              <a:t>Registro de Fechas Especiales - SIAGIE</a:t>
            </a:r>
            <a:endParaRPr lang="es-PE" b="1" dirty="0"/>
          </a:p>
        </p:txBody>
      </p:sp>
      <p:sp>
        <p:nvSpPr>
          <p:cNvPr id="10" name="CuadroTexto 9"/>
          <p:cNvSpPr txBox="1"/>
          <p:nvPr/>
        </p:nvSpPr>
        <p:spPr>
          <a:xfrm>
            <a:off x="395536" y="4427395"/>
            <a:ext cx="4680520" cy="203132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PE" sz="1400" dirty="0" smtClean="0"/>
              <a:t>Todas las instituciones educativas públicas y privadas deberán registrar en el SIAGIE sus días no laborables que no serán recuperables como por ejemplo, día del colegio, vacaciones, aniversario de la localidad o distrito, etc.</a:t>
            </a:r>
          </a:p>
          <a:p>
            <a:endParaRPr lang="es-PE" sz="1400" dirty="0"/>
          </a:p>
          <a:p>
            <a:r>
              <a:rPr lang="es-PE" sz="1400" dirty="0" smtClean="0"/>
              <a:t>Al momento de insertar una Fecha Especial o No Laborable (No recuperable) puede hacerse para un día o un rango de fechas, conforme la fecha desde y la fecha hasta de la opción insertar fecha especial.</a:t>
            </a:r>
            <a:endParaRPr lang="es-PE" sz="1400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8875" y="4163727"/>
            <a:ext cx="2913472" cy="2361617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4"/>
          <a:srcRect t="-1" b="1646"/>
          <a:stretch/>
        </p:blipFill>
        <p:spPr>
          <a:xfrm>
            <a:off x="395536" y="742687"/>
            <a:ext cx="8064896" cy="3334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64063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 Título"/>
          <p:cNvSpPr txBox="1">
            <a:spLocks/>
          </p:cNvSpPr>
          <p:nvPr/>
        </p:nvSpPr>
        <p:spPr>
          <a:xfrm>
            <a:off x="763960" y="2645296"/>
            <a:ext cx="5968280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PE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CIERRE DE AÑO ACADEMICO </a:t>
            </a:r>
            <a:r>
              <a:rPr lang="es-PE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2019</a:t>
            </a:r>
            <a:endParaRPr lang="es-PE" sz="3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14959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739272" y="5687003"/>
            <a:ext cx="55359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dirty="0"/>
              <a:t>AUTOR: HECTOR CHAVEZ AGUILAR – ESPECIALISTA SIAGIE</a:t>
            </a:r>
          </a:p>
          <a:p>
            <a:pPr algn="ctr"/>
            <a:r>
              <a:rPr lang="es-PE" dirty="0" smtClean="0"/>
              <a:t>hchavez@ugel07.gob.pe</a:t>
            </a:r>
            <a:endParaRPr lang="es-PE" dirty="0"/>
          </a:p>
        </p:txBody>
      </p:sp>
      <p:sp>
        <p:nvSpPr>
          <p:cNvPr id="3" name="Rectángulo 2"/>
          <p:cNvSpPr/>
          <p:nvPr/>
        </p:nvSpPr>
        <p:spPr>
          <a:xfrm>
            <a:off x="253716" y="664486"/>
            <a:ext cx="8640960" cy="597666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sp>
        <p:nvSpPr>
          <p:cNvPr id="4" name="CuadroTexto 3"/>
          <p:cNvSpPr txBox="1"/>
          <p:nvPr/>
        </p:nvSpPr>
        <p:spPr>
          <a:xfrm>
            <a:off x="251520" y="251356"/>
            <a:ext cx="46845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b="1" dirty="0" smtClean="0"/>
              <a:t>Apertura y Configuración del Año 2019 - SIAGIE</a:t>
            </a:r>
            <a:endParaRPr lang="es-PE" b="1" dirty="0"/>
          </a:p>
        </p:txBody>
      </p:sp>
      <p:sp>
        <p:nvSpPr>
          <p:cNvPr id="5" name="CuadroTexto 4"/>
          <p:cNvSpPr txBox="1"/>
          <p:nvPr/>
        </p:nvSpPr>
        <p:spPr>
          <a:xfrm>
            <a:off x="755576" y="1208855"/>
            <a:ext cx="734481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b="1" dirty="0" smtClean="0">
                <a:solidFill>
                  <a:srgbClr val="C00000"/>
                </a:solidFill>
              </a:rPr>
              <a:t>OBJETIVO</a:t>
            </a:r>
          </a:p>
          <a:p>
            <a:pPr algn="just"/>
            <a:r>
              <a:rPr lang="es-PE" dirty="0" smtClean="0"/>
              <a:t>Realizar el cierre del año académico </a:t>
            </a:r>
            <a:r>
              <a:rPr lang="es-PE" dirty="0" smtClean="0"/>
              <a:t>2019 </a:t>
            </a:r>
            <a:r>
              <a:rPr lang="es-PE" dirty="0" smtClean="0"/>
              <a:t>en </a:t>
            </a:r>
            <a:r>
              <a:rPr lang="es-PE" dirty="0"/>
              <a:t>el Sistema de Información de Apoyo a </a:t>
            </a:r>
            <a:r>
              <a:rPr lang="es-PE" dirty="0" smtClean="0"/>
              <a:t>la Gestión </a:t>
            </a:r>
            <a:r>
              <a:rPr lang="es-PE" dirty="0"/>
              <a:t>de la Institución Educativa </a:t>
            </a:r>
            <a:r>
              <a:rPr lang="es-PE" dirty="0" smtClean="0"/>
              <a:t>–SIAGIE, para garantizar la intangibilidad de los datos registrados.</a:t>
            </a:r>
          </a:p>
          <a:p>
            <a:endParaRPr lang="es-PE" dirty="0"/>
          </a:p>
          <a:p>
            <a:r>
              <a:rPr lang="es-PE" b="1" dirty="0" smtClean="0">
                <a:solidFill>
                  <a:srgbClr val="C00000"/>
                </a:solidFill>
              </a:rPr>
              <a:t>PROCESOS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PE" dirty="0" smtClean="0"/>
              <a:t>Registro de Fase de Recuperación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PE" dirty="0" smtClean="0"/>
              <a:t>Ingreso de Calificativos de Recuperación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PE" dirty="0" smtClean="0"/>
              <a:t>Generación de Actas de Recuperación y Verificación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PE" dirty="0" smtClean="0"/>
              <a:t>Aprobación de Actas, Impresión y Archivo.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PE" dirty="0" smtClean="0"/>
              <a:t>Verificación de Cierre de Año Académico </a:t>
            </a:r>
            <a:r>
              <a:rPr lang="es-PE" dirty="0" smtClean="0"/>
              <a:t>2019.</a:t>
            </a:r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209052402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739272" y="5687003"/>
            <a:ext cx="55359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dirty="0"/>
              <a:t>AUTOR: HECTOR CHAVEZ AGUILAR – ESPECIALISTA SIAGIE</a:t>
            </a:r>
          </a:p>
          <a:p>
            <a:pPr algn="ctr"/>
            <a:r>
              <a:rPr lang="es-PE" dirty="0" smtClean="0"/>
              <a:t>hchavez@ugel07.gob.pe</a:t>
            </a:r>
            <a:endParaRPr lang="es-PE" dirty="0"/>
          </a:p>
        </p:txBody>
      </p:sp>
      <p:sp>
        <p:nvSpPr>
          <p:cNvPr id="3" name="Rectángulo 2"/>
          <p:cNvSpPr/>
          <p:nvPr/>
        </p:nvSpPr>
        <p:spPr>
          <a:xfrm>
            <a:off x="253716" y="664486"/>
            <a:ext cx="8640960" cy="597666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sp>
        <p:nvSpPr>
          <p:cNvPr id="4" name="CuadroTexto 3"/>
          <p:cNvSpPr txBox="1"/>
          <p:nvPr/>
        </p:nvSpPr>
        <p:spPr>
          <a:xfrm>
            <a:off x="251520" y="251356"/>
            <a:ext cx="42571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b="1" dirty="0" smtClean="0"/>
              <a:t>Registro de Fase de Recuperación - SIAGIE</a:t>
            </a:r>
            <a:endParaRPr lang="es-PE" b="1" dirty="0"/>
          </a:p>
        </p:txBody>
      </p:sp>
      <p:sp>
        <p:nvSpPr>
          <p:cNvPr id="10" name="CuadroTexto 9"/>
          <p:cNvSpPr txBox="1"/>
          <p:nvPr/>
        </p:nvSpPr>
        <p:spPr>
          <a:xfrm>
            <a:off x="479041" y="5085184"/>
            <a:ext cx="8136904" cy="147732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PE" dirty="0"/>
              <a:t>La Fase </a:t>
            </a:r>
            <a:r>
              <a:rPr lang="es-PE" dirty="0" smtClean="0"/>
              <a:t>de Recuperación </a:t>
            </a:r>
            <a:r>
              <a:rPr lang="es-PE" dirty="0"/>
              <a:t>deberá registrar el rango de fechas del </a:t>
            </a:r>
            <a:r>
              <a:rPr lang="es-PE" dirty="0" smtClean="0"/>
              <a:t>periodo de recuperación desde </a:t>
            </a:r>
            <a:r>
              <a:rPr lang="es-PE" dirty="0"/>
              <a:t>el </a:t>
            </a:r>
            <a:r>
              <a:rPr lang="es-PE" dirty="0" smtClean="0"/>
              <a:t>inicio hasta </a:t>
            </a:r>
            <a:r>
              <a:rPr lang="es-PE" dirty="0"/>
              <a:t>el último </a:t>
            </a:r>
            <a:r>
              <a:rPr lang="es-PE" dirty="0" smtClean="0"/>
              <a:t>día del Programa de recuperación pedagógica o de las evaluaciones de recuperación.</a:t>
            </a:r>
            <a:endParaRPr lang="es-PE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PE" dirty="0"/>
              <a:t>Así mismo </a:t>
            </a:r>
            <a:r>
              <a:rPr lang="es-PE" dirty="0" smtClean="0"/>
              <a:t>no deberá </a:t>
            </a:r>
            <a:r>
              <a:rPr lang="es-PE" dirty="0"/>
              <a:t>activarse la opción de permite asistencia </a:t>
            </a:r>
            <a:r>
              <a:rPr lang="es-PE" dirty="0" smtClean="0"/>
              <a:t>ya que en este periodo no se registra </a:t>
            </a:r>
            <a:r>
              <a:rPr lang="es-PE" dirty="0"/>
              <a:t>la asistencia de los estudiantes.</a:t>
            </a: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445" y="708788"/>
            <a:ext cx="7621351" cy="4232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116485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739272" y="5687003"/>
            <a:ext cx="55359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dirty="0"/>
              <a:t>AUTOR: HECTOR CHAVEZ AGUILAR – ESPECIALISTA SIAGIE</a:t>
            </a:r>
          </a:p>
          <a:p>
            <a:pPr algn="ctr"/>
            <a:r>
              <a:rPr lang="es-PE" dirty="0" smtClean="0"/>
              <a:t>hchavez@ugel07.gob.pe</a:t>
            </a:r>
            <a:endParaRPr lang="es-PE" dirty="0"/>
          </a:p>
        </p:txBody>
      </p:sp>
      <p:sp>
        <p:nvSpPr>
          <p:cNvPr id="3" name="Rectángulo 2"/>
          <p:cNvSpPr/>
          <p:nvPr/>
        </p:nvSpPr>
        <p:spPr>
          <a:xfrm>
            <a:off x="253716" y="664486"/>
            <a:ext cx="8640960" cy="597666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sp>
        <p:nvSpPr>
          <p:cNvPr id="4" name="CuadroTexto 3"/>
          <p:cNvSpPr txBox="1"/>
          <p:nvPr/>
        </p:nvSpPr>
        <p:spPr>
          <a:xfrm>
            <a:off x="251520" y="251356"/>
            <a:ext cx="50642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b="1" dirty="0" smtClean="0"/>
              <a:t>Registro de Calificativos de Recuperación - SIAGIE</a:t>
            </a:r>
            <a:endParaRPr lang="es-PE" b="1" dirty="0"/>
          </a:p>
        </p:txBody>
      </p:sp>
      <p:sp>
        <p:nvSpPr>
          <p:cNvPr id="10" name="CuadroTexto 9"/>
          <p:cNvSpPr txBox="1"/>
          <p:nvPr/>
        </p:nvSpPr>
        <p:spPr>
          <a:xfrm>
            <a:off x="467544" y="4771018"/>
            <a:ext cx="8136904" cy="175432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PE" dirty="0" smtClean="0"/>
              <a:t>Deberá registrase los calificativos obtenidos en el PRP o en la evaluación de recuperación.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PE" dirty="0"/>
              <a:t>E</a:t>
            </a:r>
            <a:r>
              <a:rPr lang="es-PE" dirty="0" smtClean="0"/>
              <a:t>n caso de que se le haya autorizado al estudiante rendir evaluación en otra institución se deberá consignar la evaluación remitida por la institución educativa autorizada o registrar la autorización de Evaluación en el SIAGIE para que la institución educativa autorizada consigne el calificativo correspondiente.</a:t>
            </a:r>
            <a:endParaRPr lang="es-PE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544" y="772242"/>
            <a:ext cx="8172625" cy="3952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14938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739272" y="5687003"/>
            <a:ext cx="55359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dirty="0"/>
              <a:t>AUTOR: HECTOR CHAVEZ AGUILAR – ESPECIALISTA SIAGIE</a:t>
            </a:r>
          </a:p>
          <a:p>
            <a:pPr algn="ctr"/>
            <a:r>
              <a:rPr lang="es-PE" dirty="0" smtClean="0"/>
              <a:t>hchavez@ugel07.gob.pe</a:t>
            </a:r>
            <a:endParaRPr lang="es-PE" dirty="0"/>
          </a:p>
        </p:txBody>
      </p:sp>
      <p:sp>
        <p:nvSpPr>
          <p:cNvPr id="3" name="Rectángulo 2"/>
          <p:cNvSpPr/>
          <p:nvPr/>
        </p:nvSpPr>
        <p:spPr>
          <a:xfrm>
            <a:off x="253716" y="664486"/>
            <a:ext cx="8640960" cy="597666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sp>
        <p:nvSpPr>
          <p:cNvPr id="4" name="CuadroTexto 3"/>
          <p:cNvSpPr txBox="1"/>
          <p:nvPr/>
        </p:nvSpPr>
        <p:spPr>
          <a:xfrm>
            <a:off x="251520" y="251356"/>
            <a:ext cx="58547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b="1" dirty="0"/>
              <a:t>Generación de Actas de Recuperación y </a:t>
            </a:r>
            <a:r>
              <a:rPr lang="es-PE" b="1" dirty="0" smtClean="0"/>
              <a:t>Verificación - SIAGIE</a:t>
            </a:r>
            <a:endParaRPr lang="es-PE" b="1" dirty="0"/>
          </a:p>
        </p:txBody>
      </p:sp>
      <p:sp>
        <p:nvSpPr>
          <p:cNvPr id="10" name="CuadroTexto 9"/>
          <p:cNvSpPr txBox="1"/>
          <p:nvPr/>
        </p:nvSpPr>
        <p:spPr>
          <a:xfrm>
            <a:off x="371871" y="4991557"/>
            <a:ext cx="8136904" cy="156966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PE" sz="1600" dirty="0" smtClean="0"/>
              <a:t>Una vez ingresados los calificativos de recuperación se deberá generar el acta de recuperación para su verificación.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PE" sz="1600" dirty="0" smtClean="0"/>
              <a:t>Cada docente deberá de verificar los calificativos consignados en el acta caso contario el director deberá conformar una comisión o equipo encargado de verificar que los calificativos consignados estén acordes con los informes de resultados de la evaluación de recuperación emitidos por los docentes .</a:t>
            </a:r>
            <a:endParaRPr lang="es-PE" sz="1600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895" y="698963"/>
            <a:ext cx="7704856" cy="4292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50775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739272" y="5687003"/>
            <a:ext cx="55359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dirty="0"/>
              <a:t>AUTOR: HECTOR CHAVEZ AGUILAR – ESPECIALISTA SIAGIE</a:t>
            </a:r>
          </a:p>
          <a:p>
            <a:pPr algn="ctr"/>
            <a:r>
              <a:rPr lang="es-PE" dirty="0" smtClean="0"/>
              <a:t>hchavez@ugel07.gob.pe</a:t>
            </a:r>
            <a:endParaRPr lang="es-PE" dirty="0"/>
          </a:p>
        </p:txBody>
      </p:sp>
      <p:sp>
        <p:nvSpPr>
          <p:cNvPr id="3" name="Rectángulo 2"/>
          <p:cNvSpPr/>
          <p:nvPr/>
        </p:nvSpPr>
        <p:spPr>
          <a:xfrm>
            <a:off x="253716" y="664486"/>
            <a:ext cx="8640960" cy="597666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sp>
        <p:nvSpPr>
          <p:cNvPr id="4" name="CuadroTexto 3"/>
          <p:cNvSpPr txBox="1"/>
          <p:nvPr/>
        </p:nvSpPr>
        <p:spPr>
          <a:xfrm>
            <a:off x="251520" y="251356"/>
            <a:ext cx="49650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b="1" dirty="0"/>
              <a:t>Aprobación de Actas, Impresión y </a:t>
            </a:r>
            <a:r>
              <a:rPr lang="es-PE" b="1" dirty="0" smtClean="0"/>
              <a:t>Archivo - SIAGIE</a:t>
            </a:r>
            <a:endParaRPr lang="es-PE" b="1" dirty="0"/>
          </a:p>
        </p:txBody>
      </p:sp>
      <p:sp>
        <p:nvSpPr>
          <p:cNvPr id="10" name="CuadroTexto 9"/>
          <p:cNvSpPr txBox="1"/>
          <p:nvPr/>
        </p:nvSpPr>
        <p:spPr>
          <a:xfrm>
            <a:off x="371871" y="4991557"/>
            <a:ext cx="8136904" cy="156966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PE" sz="1600" dirty="0" smtClean="0"/>
              <a:t>Las actas deberán ser aprobadas por el director de la institución educativa en un plazo no mayor de 5 días hábiles de culminar la fase de recuperación.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PE" sz="1600" dirty="0" smtClean="0"/>
              <a:t>Las actas deberán ser impresas y firmadas por el director y docente o docentes que participaron en las evaluaciones de recuperación.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PE" sz="1600" dirty="0" smtClean="0"/>
              <a:t>Las Actas de recuperación no se deberán enviar de manera física a la UGEL por el contrario  se deberá tener un archivo físico original de las mismas.</a:t>
            </a:r>
            <a:endParaRPr lang="es-PE" sz="1600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551" y="664486"/>
            <a:ext cx="7969223" cy="4263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364208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739272" y="5687003"/>
            <a:ext cx="55359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dirty="0"/>
              <a:t>AUTOR: HECTOR CHAVEZ AGUILAR – ESPECIALISTA SIAGIE</a:t>
            </a:r>
          </a:p>
          <a:p>
            <a:pPr algn="ctr"/>
            <a:r>
              <a:rPr lang="es-PE" dirty="0" smtClean="0"/>
              <a:t>hchavez@ugel07.gob.pe</a:t>
            </a:r>
            <a:endParaRPr lang="es-PE" dirty="0"/>
          </a:p>
        </p:txBody>
      </p:sp>
      <p:sp>
        <p:nvSpPr>
          <p:cNvPr id="3" name="Rectángulo 2"/>
          <p:cNvSpPr/>
          <p:nvPr/>
        </p:nvSpPr>
        <p:spPr>
          <a:xfrm>
            <a:off x="253716" y="664486"/>
            <a:ext cx="8640960" cy="597666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sp>
        <p:nvSpPr>
          <p:cNvPr id="4" name="CuadroTexto 3"/>
          <p:cNvSpPr txBox="1"/>
          <p:nvPr/>
        </p:nvSpPr>
        <p:spPr>
          <a:xfrm>
            <a:off x="251520" y="251356"/>
            <a:ext cx="49650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b="1" dirty="0"/>
              <a:t>Aprobación de Actas, Impresión y </a:t>
            </a:r>
            <a:r>
              <a:rPr lang="es-PE" b="1" dirty="0" smtClean="0"/>
              <a:t>Archivo - SIAGIE</a:t>
            </a:r>
            <a:endParaRPr lang="es-PE" b="1" dirty="0"/>
          </a:p>
        </p:txBody>
      </p:sp>
      <p:sp>
        <p:nvSpPr>
          <p:cNvPr id="10" name="CuadroTexto 9"/>
          <p:cNvSpPr txBox="1"/>
          <p:nvPr/>
        </p:nvSpPr>
        <p:spPr>
          <a:xfrm>
            <a:off x="371870" y="4991557"/>
            <a:ext cx="8432373" cy="147732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PE" dirty="0" smtClean="0"/>
              <a:t>El Director de la institución educativa es responsable de verificar que todos los años académicos estén en situación CERRADO.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PE" dirty="0" smtClean="0"/>
              <a:t>En caso algún año concluido no este en situación CERRADO, es responsabilidad del Director de la institución educativa realizar las acciones correspondientes a fin de que se cumpla con este estado el cual garantiza la intangibilidad de los datos registrados.</a:t>
            </a:r>
            <a:endParaRPr lang="es-PE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871" y="848458"/>
            <a:ext cx="8432373" cy="3948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30408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1 Título"/>
          <p:cNvSpPr>
            <a:spLocks noGrp="1"/>
          </p:cNvSpPr>
          <p:nvPr>
            <p:ph type="ctrTitle"/>
          </p:nvPr>
        </p:nvSpPr>
        <p:spPr>
          <a:xfrm>
            <a:off x="323528" y="3199817"/>
            <a:ext cx="7560840" cy="517216"/>
          </a:xfrm>
        </p:spPr>
        <p:txBody>
          <a:bodyPr>
            <a:normAutofit/>
          </a:bodyPr>
          <a:lstStyle/>
          <a:p>
            <a:r>
              <a:rPr lang="pt-BR" sz="21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Numeral 5.12 de Directiva </a:t>
            </a:r>
            <a:r>
              <a:rPr lang="pt-BR" sz="21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N° </a:t>
            </a:r>
            <a:r>
              <a:rPr lang="pt-BR" sz="21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004-VMGP-2005</a:t>
            </a:r>
            <a:endParaRPr lang="pt-BR" sz="21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1 Título"/>
          <p:cNvSpPr txBox="1">
            <a:spLocks/>
          </p:cNvSpPr>
          <p:nvPr/>
        </p:nvSpPr>
        <p:spPr>
          <a:xfrm>
            <a:off x="0" y="2645296"/>
            <a:ext cx="7956376" cy="7116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PE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LA CONVALIDACIÓN DE ESTUDIOS </a:t>
            </a:r>
            <a:endParaRPr lang="es-PE" sz="3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55033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739272" y="5687003"/>
            <a:ext cx="55359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dirty="0"/>
              <a:t>AUTOR: HECTOR CHAVEZ AGUILAR – ESPECIALISTA SIAGIE</a:t>
            </a:r>
          </a:p>
          <a:p>
            <a:pPr algn="ctr"/>
            <a:r>
              <a:rPr lang="es-PE" dirty="0" smtClean="0"/>
              <a:t>hchavez@ugel07.gob.pe</a:t>
            </a:r>
            <a:endParaRPr lang="es-PE" dirty="0"/>
          </a:p>
        </p:txBody>
      </p:sp>
      <p:sp>
        <p:nvSpPr>
          <p:cNvPr id="3" name="Rectángulo 2"/>
          <p:cNvSpPr/>
          <p:nvPr/>
        </p:nvSpPr>
        <p:spPr>
          <a:xfrm>
            <a:off x="253716" y="664486"/>
            <a:ext cx="8640960" cy="597666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sp>
        <p:nvSpPr>
          <p:cNvPr id="4" name="CuadroTexto 3"/>
          <p:cNvSpPr txBox="1"/>
          <p:nvPr/>
        </p:nvSpPr>
        <p:spPr>
          <a:xfrm>
            <a:off x="201851" y="251356"/>
            <a:ext cx="58103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b="1" dirty="0" smtClean="0"/>
              <a:t>CONVALIDACIÓN, REVALIDACIÓN Y PRUEBA DE UBICACIÓN</a:t>
            </a:r>
            <a:endParaRPr lang="es-PE" b="1" dirty="0"/>
          </a:p>
        </p:txBody>
      </p:sp>
      <p:sp>
        <p:nvSpPr>
          <p:cNvPr id="5" name="CuadroTexto 4"/>
          <p:cNvSpPr txBox="1"/>
          <p:nvPr/>
        </p:nvSpPr>
        <p:spPr>
          <a:xfrm>
            <a:off x="611560" y="1484784"/>
            <a:ext cx="799288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dirty="0" smtClean="0"/>
              <a:t>La convalidación de estudios procede para los estudiantes que hubieran realizado estudios en el extranjero.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dirty="0" smtClean="0"/>
              <a:t>La convalidación la autoriza el Director de la I.E. mediante una RD.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dirty="0" smtClean="0"/>
              <a:t>El proceso de convalidación consiste en el reconocimiento automático, por equivalencia, de los estudios aprobados que se acrediten mediante los correspondientes certificados.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dirty="0" smtClean="0"/>
              <a:t>En los casos en los que el estudiante procede de un país que pertenece al Convenio Andrés Bello o a algún otro convenio bilateral, se aplicarán las tablas de equivalencias y condiciones vigentes.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611560" y="908720"/>
            <a:ext cx="7800191" cy="369332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PE" b="1" dirty="0" smtClean="0"/>
              <a:t>DE LA CONVALIDACIÓN DE ESTUDIOS</a:t>
            </a:r>
            <a:endParaRPr lang="es-PE" dirty="0"/>
          </a:p>
        </p:txBody>
      </p:sp>
      <p:sp>
        <p:nvSpPr>
          <p:cNvPr id="9" name="CuadroTexto 8"/>
          <p:cNvSpPr txBox="1"/>
          <p:nvPr/>
        </p:nvSpPr>
        <p:spPr>
          <a:xfrm>
            <a:off x="2987823" y="4292032"/>
            <a:ext cx="5616625" cy="147732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dirty="0" smtClean="0"/>
              <a:t>Solicitud dirigida al director de la Institución Educativa.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dirty="0" smtClean="0"/>
              <a:t>Adjuntar Certificados Correspondientes debidamente Legalizados (visado y/o apostillado) por el Ministerio </a:t>
            </a:r>
            <a:r>
              <a:rPr lang="es-ES" dirty="0"/>
              <a:t>de Educación y el de Relaciones </a:t>
            </a:r>
            <a:r>
              <a:rPr lang="es-ES" dirty="0" smtClean="0"/>
              <a:t>Exteriores </a:t>
            </a:r>
            <a:r>
              <a:rPr lang="es-ES" dirty="0"/>
              <a:t>del país de </a:t>
            </a:r>
            <a:r>
              <a:rPr lang="es-ES" dirty="0" smtClean="0"/>
              <a:t>origen.</a:t>
            </a:r>
            <a:endParaRPr lang="es-ES" dirty="0"/>
          </a:p>
        </p:txBody>
      </p:sp>
      <p:sp>
        <p:nvSpPr>
          <p:cNvPr id="10" name="Cheurón 9"/>
          <p:cNvSpPr/>
          <p:nvPr/>
        </p:nvSpPr>
        <p:spPr>
          <a:xfrm>
            <a:off x="383337" y="4573082"/>
            <a:ext cx="2474865" cy="915228"/>
          </a:xfrm>
          <a:prstGeom prst="chevron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 smtClean="0"/>
              <a:t>Requisitos</a:t>
            </a:r>
            <a:endParaRPr lang="es-ES" sz="2400" b="1" dirty="0"/>
          </a:p>
        </p:txBody>
      </p:sp>
    </p:spTree>
    <p:extLst>
      <p:ext uri="{BB962C8B-B14F-4D97-AF65-F5344CB8AC3E}">
        <p14:creationId xmlns:p14="http://schemas.microsoft.com/office/powerpoint/2010/main" val="34061170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739272" y="5687003"/>
            <a:ext cx="55359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dirty="0"/>
              <a:t>AUTOR: HECTOR CHAVEZ AGUILAR – ESPECIALISTA SIAGIE</a:t>
            </a:r>
          </a:p>
          <a:p>
            <a:pPr algn="ctr"/>
            <a:r>
              <a:rPr lang="es-PE" dirty="0" smtClean="0"/>
              <a:t>hchavez@ugel07.gob.pe</a:t>
            </a:r>
            <a:endParaRPr lang="es-PE" dirty="0"/>
          </a:p>
        </p:txBody>
      </p:sp>
      <p:sp>
        <p:nvSpPr>
          <p:cNvPr id="3" name="Rectángulo 2"/>
          <p:cNvSpPr/>
          <p:nvPr/>
        </p:nvSpPr>
        <p:spPr>
          <a:xfrm>
            <a:off x="253716" y="664486"/>
            <a:ext cx="8640960" cy="597666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sp>
        <p:nvSpPr>
          <p:cNvPr id="4" name="CuadroTexto 3"/>
          <p:cNvSpPr txBox="1"/>
          <p:nvPr/>
        </p:nvSpPr>
        <p:spPr>
          <a:xfrm>
            <a:off x="201851" y="251356"/>
            <a:ext cx="58103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b="1" dirty="0" smtClean="0"/>
              <a:t>CONVALIDACIÓN, REVALIDACIÓN Y PRUEBA DE UBICACIÓN</a:t>
            </a:r>
            <a:endParaRPr lang="es-PE" b="1" dirty="0"/>
          </a:p>
        </p:txBody>
      </p:sp>
      <p:sp>
        <p:nvSpPr>
          <p:cNvPr id="6" name="CuadroTexto 5"/>
          <p:cNvSpPr txBox="1"/>
          <p:nvPr/>
        </p:nvSpPr>
        <p:spPr>
          <a:xfrm>
            <a:off x="611560" y="908720"/>
            <a:ext cx="7800191" cy="369332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PE" b="1" dirty="0" smtClean="0"/>
              <a:t>DE LA CONVALIDACIÓN DE ESTUDIOS</a:t>
            </a:r>
            <a:endParaRPr lang="es-PE" dirty="0"/>
          </a:p>
        </p:txBody>
      </p:sp>
      <p:sp>
        <p:nvSpPr>
          <p:cNvPr id="11" name="Rectángulo 10"/>
          <p:cNvSpPr/>
          <p:nvPr/>
        </p:nvSpPr>
        <p:spPr>
          <a:xfrm>
            <a:off x="611560" y="1433929"/>
            <a:ext cx="2566932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ES" sz="2400" dirty="0" smtClean="0"/>
              <a:t>PROCEDIMIENTO</a:t>
            </a:r>
            <a:endParaRPr lang="es-ES" sz="2400" dirty="0"/>
          </a:p>
        </p:txBody>
      </p:sp>
      <p:sp>
        <p:nvSpPr>
          <p:cNvPr id="12" name="CuadroTexto 11"/>
          <p:cNvSpPr txBox="1"/>
          <p:nvPr/>
        </p:nvSpPr>
        <p:spPr>
          <a:xfrm>
            <a:off x="611560" y="1880656"/>
            <a:ext cx="79928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b="1" dirty="0" smtClean="0"/>
              <a:t>El Padre de Familia</a:t>
            </a:r>
            <a:r>
              <a:rPr lang="es-ES" dirty="0" smtClean="0"/>
              <a:t> solicita la convalidación al director de la Institución Educativa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b="1" dirty="0" smtClean="0"/>
              <a:t>El Director</a:t>
            </a:r>
            <a:r>
              <a:rPr lang="es-ES" dirty="0" smtClean="0"/>
              <a:t> de la IE emite la R.D. designando la </a:t>
            </a:r>
            <a:r>
              <a:rPr lang="es-ES" dirty="0"/>
              <a:t>c</a:t>
            </a:r>
            <a:r>
              <a:rPr lang="es-ES" dirty="0" smtClean="0"/>
              <a:t>omisión de convalidación.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b="1" dirty="0" smtClean="0"/>
              <a:t>La Comisión</a:t>
            </a:r>
            <a:r>
              <a:rPr lang="es-ES" dirty="0" smtClean="0"/>
              <a:t> evalúa la validez de los documentos y la equivalencia de los grados de estudios cursados entre el país de origen y el Perú.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b="1" dirty="0" smtClean="0"/>
              <a:t>La Comisión </a:t>
            </a:r>
            <a:r>
              <a:rPr lang="es-ES" dirty="0" smtClean="0"/>
              <a:t>emite informe del proceso de Convalidación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b="1" dirty="0" smtClean="0"/>
              <a:t>El Director </a:t>
            </a:r>
            <a:r>
              <a:rPr lang="es-ES" dirty="0" smtClean="0"/>
              <a:t>de la IE emite la Resolución Directoral de Convalidación</a:t>
            </a:r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86685" y="4653136"/>
            <a:ext cx="1994389" cy="1905588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7268" y="3717408"/>
            <a:ext cx="1184751" cy="1168347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2019" y="4219498"/>
            <a:ext cx="1343776" cy="2377854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8530" y="3551826"/>
            <a:ext cx="2000226" cy="1267570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80312" y="4725144"/>
            <a:ext cx="1243448" cy="17231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8" name="Flecha derecha 17"/>
          <p:cNvSpPr/>
          <p:nvPr/>
        </p:nvSpPr>
        <p:spPr>
          <a:xfrm rot="19759723">
            <a:off x="1366422" y="4939148"/>
            <a:ext cx="576064" cy="271437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9" name="Flecha derecha 18"/>
          <p:cNvSpPr/>
          <p:nvPr/>
        </p:nvSpPr>
        <p:spPr>
          <a:xfrm rot="1989121">
            <a:off x="2575093" y="5021176"/>
            <a:ext cx="576064" cy="271437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0" name="Flecha derecha 19"/>
          <p:cNvSpPr/>
          <p:nvPr/>
        </p:nvSpPr>
        <p:spPr>
          <a:xfrm rot="19604779">
            <a:off x="4293877" y="4927162"/>
            <a:ext cx="576064" cy="271437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1" name="Flecha derecha 20"/>
          <p:cNvSpPr/>
          <p:nvPr/>
        </p:nvSpPr>
        <p:spPr>
          <a:xfrm rot="4770960">
            <a:off x="5526869" y="4941140"/>
            <a:ext cx="576064" cy="271437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2" name="Flecha derecha 21"/>
          <p:cNvSpPr/>
          <p:nvPr/>
        </p:nvSpPr>
        <p:spPr>
          <a:xfrm>
            <a:off x="6562210" y="5830720"/>
            <a:ext cx="576064" cy="271437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grpSp>
        <p:nvGrpSpPr>
          <p:cNvPr id="23" name="Grupo 22"/>
          <p:cNvGrpSpPr/>
          <p:nvPr/>
        </p:nvGrpSpPr>
        <p:grpSpPr>
          <a:xfrm>
            <a:off x="5364088" y="5390375"/>
            <a:ext cx="906341" cy="1152128"/>
            <a:chOff x="5364088" y="5390375"/>
            <a:chExt cx="906341" cy="1152128"/>
          </a:xfrm>
        </p:grpSpPr>
        <p:pic>
          <p:nvPicPr>
            <p:cNvPr id="24" name="Imagen 23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64088" y="5390375"/>
              <a:ext cx="906341" cy="1152128"/>
            </a:xfrm>
            <a:prstGeom prst="rect">
              <a:avLst/>
            </a:prstGeom>
          </p:spPr>
        </p:pic>
        <p:sp>
          <p:nvSpPr>
            <p:cNvPr id="25" name="CuadroTexto 24"/>
            <p:cNvSpPr txBox="1"/>
            <p:nvPr/>
          </p:nvSpPr>
          <p:spPr>
            <a:xfrm>
              <a:off x="5422004" y="5456257"/>
              <a:ext cx="785793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s-PE" sz="1200" dirty="0" smtClean="0">
                  <a:latin typeface="Comic Sans MS" panose="030F0702030302020204" pitchFamily="66" charset="0"/>
                </a:rPr>
                <a:t>Informe</a:t>
              </a:r>
              <a:endParaRPr lang="es-PE" sz="1200" dirty="0">
                <a:latin typeface="Comic Sans MS" panose="030F07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332759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739272" y="5687003"/>
            <a:ext cx="55359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dirty="0"/>
              <a:t>AUTOR: HECTOR CHAVEZ AGUILAR – ESPECIALISTA SIAGIE</a:t>
            </a:r>
          </a:p>
          <a:p>
            <a:pPr algn="ctr"/>
            <a:r>
              <a:rPr lang="es-PE" dirty="0" smtClean="0"/>
              <a:t>hchavez@ugel07.gob.pe</a:t>
            </a:r>
            <a:endParaRPr lang="es-PE" dirty="0"/>
          </a:p>
        </p:txBody>
      </p:sp>
      <p:sp>
        <p:nvSpPr>
          <p:cNvPr id="3" name="Rectángulo 2"/>
          <p:cNvSpPr/>
          <p:nvPr/>
        </p:nvSpPr>
        <p:spPr>
          <a:xfrm>
            <a:off x="253716" y="664486"/>
            <a:ext cx="8640960" cy="597666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sp>
        <p:nvSpPr>
          <p:cNvPr id="4" name="CuadroTexto 3"/>
          <p:cNvSpPr txBox="1"/>
          <p:nvPr/>
        </p:nvSpPr>
        <p:spPr>
          <a:xfrm>
            <a:off x="201851" y="251356"/>
            <a:ext cx="58103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b="1" dirty="0" smtClean="0"/>
              <a:t>CONVALIDACIÓN, REVALIDACIÓN Y PRUEBA DE UBICACIÓN</a:t>
            </a:r>
            <a:endParaRPr lang="es-PE" b="1" dirty="0"/>
          </a:p>
        </p:txBody>
      </p:sp>
      <p:sp>
        <p:nvSpPr>
          <p:cNvPr id="6" name="CuadroTexto 5"/>
          <p:cNvSpPr txBox="1"/>
          <p:nvPr/>
        </p:nvSpPr>
        <p:spPr>
          <a:xfrm>
            <a:off x="611560" y="908720"/>
            <a:ext cx="7800191" cy="369332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PE" b="1" dirty="0" smtClean="0"/>
              <a:t>DE LA CONVALIDACIÓN DE ESTUDIOS</a:t>
            </a:r>
            <a:endParaRPr lang="es-PE" dirty="0"/>
          </a:p>
        </p:txBody>
      </p:sp>
      <p:sp>
        <p:nvSpPr>
          <p:cNvPr id="11" name="Rectángulo 10"/>
          <p:cNvSpPr/>
          <p:nvPr/>
        </p:nvSpPr>
        <p:spPr>
          <a:xfrm>
            <a:off x="611560" y="1433929"/>
            <a:ext cx="3500510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s-ES" sz="2400" dirty="0" smtClean="0"/>
              <a:t>PROCEDIMIENTO – PASO 1</a:t>
            </a:r>
            <a:endParaRPr lang="es-ES" sz="2400" dirty="0"/>
          </a:p>
        </p:txBody>
      </p:sp>
      <p:sp>
        <p:nvSpPr>
          <p:cNvPr id="12" name="CuadroTexto 11"/>
          <p:cNvSpPr txBox="1"/>
          <p:nvPr/>
        </p:nvSpPr>
        <p:spPr>
          <a:xfrm>
            <a:off x="611560" y="1880656"/>
            <a:ext cx="799288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b="1" dirty="0" smtClean="0"/>
              <a:t>El Padre de Familia</a:t>
            </a:r>
            <a:r>
              <a:rPr lang="es-ES" dirty="0" smtClean="0"/>
              <a:t> solicita la convalidación de estudios </a:t>
            </a:r>
            <a:r>
              <a:rPr lang="es-ES" dirty="0"/>
              <a:t>al director de la Institución Educativa del </a:t>
            </a:r>
            <a:r>
              <a:rPr lang="es-ES" dirty="0" smtClean="0"/>
              <a:t>grado o los grados cursados por su menor hijo en el país de origen, adjuntando los certificados </a:t>
            </a:r>
            <a:r>
              <a:rPr lang="es-PE" dirty="0"/>
              <a:t>correspondientes </a:t>
            </a:r>
            <a:r>
              <a:rPr lang="es-PE" dirty="0" smtClean="0"/>
              <a:t>debidamente  </a:t>
            </a:r>
            <a:r>
              <a:rPr lang="es-PE" dirty="0"/>
              <a:t>legalizados </a:t>
            </a:r>
            <a:r>
              <a:rPr lang="es-PE" dirty="0" smtClean="0"/>
              <a:t>por  </a:t>
            </a:r>
            <a:r>
              <a:rPr lang="es-PE" dirty="0"/>
              <a:t>el  Ministerio  de  Educación y el de Relaciones Exteriores del país de origen</a:t>
            </a:r>
            <a:r>
              <a:rPr lang="es-PE" dirty="0" smtClean="0"/>
              <a:t>. </a:t>
            </a:r>
            <a:endParaRPr lang="es-ES" dirty="0" smtClean="0"/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58816" y="4470164"/>
            <a:ext cx="2226315" cy="2127187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5703" y="4177580"/>
            <a:ext cx="2005262" cy="1977497"/>
          </a:xfrm>
          <a:prstGeom prst="rect">
            <a:avLst/>
          </a:prstGeom>
        </p:spPr>
      </p:pic>
      <p:sp>
        <p:nvSpPr>
          <p:cNvPr id="18" name="Flecha derecha 17"/>
          <p:cNvSpPr/>
          <p:nvPr/>
        </p:nvSpPr>
        <p:spPr>
          <a:xfrm rot="19759723">
            <a:off x="2279920" y="4766949"/>
            <a:ext cx="576064" cy="271437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9" name="Flecha derecha 18"/>
          <p:cNvSpPr/>
          <p:nvPr/>
        </p:nvSpPr>
        <p:spPr>
          <a:xfrm rot="1989121">
            <a:off x="5434530" y="4621561"/>
            <a:ext cx="576064" cy="271437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6" name="Redondear rectángulo de esquina diagonal 25"/>
          <p:cNvSpPr/>
          <p:nvPr/>
        </p:nvSpPr>
        <p:spPr>
          <a:xfrm>
            <a:off x="611560" y="3526827"/>
            <a:ext cx="2023375" cy="943337"/>
          </a:xfrm>
          <a:prstGeom prst="round2Diag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E" dirty="0" smtClean="0"/>
              <a:t>El Padre solicita la convalidación de estudios</a:t>
            </a:r>
            <a:endParaRPr lang="es-PE" dirty="0"/>
          </a:p>
        </p:txBody>
      </p:sp>
      <p:pic>
        <p:nvPicPr>
          <p:cNvPr id="27" name="Imagen 2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19513" y="3306308"/>
            <a:ext cx="1646500" cy="21504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8" name="Redondear rectángulo de esquina diagonal 27"/>
          <p:cNvSpPr/>
          <p:nvPr/>
        </p:nvSpPr>
        <p:spPr>
          <a:xfrm>
            <a:off x="3112312" y="5750661"/>
            <a:ext cx="2107759" cy="812915"/>
          </a:xfrm>
          <a:prstGeom prst="round2Diag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E" dirty="0" smtClean="0"/>
              <a:t>Certificado Visado y/o Apostillado Originales</a:t>
            </a:r>
            <a:endParaRPr lang="es-PE" dirty="0"/>
          </a:p>
        </p:txBody>
      </p:sp>
      <p:sp>
        <p:nvSpPr>
          <p:cNvPr id="29" name="Redondear rectángulo de esquina diagonal 28"/>
          <p:cNvSpPr/>
          <p:nvPr/>
        </p:nvSpPr>
        <p:spPr>
          <a:xfrm>
            <a:off x="6185961" y="3269132"/>
            <a:ext cx="2145003" cy="908447"/>
          </a:xfrm>
          <a:prstGeom prst="round2Diag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E" dirty="0" smtClean="0"/>
              <a:t>Genera N° </a:t>
            </a:r>
          </a:p>
          <a:p>
            <a:pPr algn="ctr"/>
            <a:r>
              <a:rPr lang="es-PE" dirty="0" smtClean="0"/>
              <a:t>Expediente </a:t>
            </a:r>
          </a:p>
          <a:p>
            <a:pPr algn="ctr"/>
            <a:r>
              <a:rPr lang="es-PE" dirty="0" smtClean="0"/>
              <a:t>0147-2019</a:t>
            </a:r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1300318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739272" y="5687003"/>
            <a:ext cx="55359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dirty="0"/>
              <a:t>AUTOR: HECTOR CHAVEZ AGUILAR – ESPECIALISTA SIAGIE</a:t>
            </a:r>
          </a:p>
          <a:p>
            <a:pPr algn="ctr"/>
            <a:r>
              <a:rPr lang="es-PE" dirty="0" smtClean="0"/>
              <a:t>hchavez@ugel07.gob.pe</a:t>
            </a:r>
            <a:endParaRPr lang="es-PE" dirty="0"/>
          </a:p>
        </p:txBody>
      </p:sp>
      <p:sp>
        <p:nvSpPr>
          <p:cNvPr id="3" name="Rectángulo 2"/>
          <p:cNvSpPr/>
          <p:nvPr/>
        </p:nvSpPr>
        <p:spPr>
          <a:xfrm>
            <a:off x="253716" y="664486"/>
            <a:ext cx="8640960" cy="597666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sp>
        <p:nvSpPr>
          <p:cNvPr id="4" name="CuadroTexto 3"/>
          <p:cNvSpPr txBox="1"/>
          <p:nvPr/>
        </p:nvSpPr>
        <p:spPr>
          <a:xfrm>
            <a:off x="201851" y="251356"/>
            <a:ext cx="58103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b="1" dirty="0" smtClean="0"/>
              <a:t>CONVALIDACIÓN, REVALIDACIÓN Y PRUEBA DE UBICACIÓN</a:t>
            </a:r>
            <a:endParaRPr lang="es-PE" b="1" dirty="0"/>
          </a:p>
        </p:txBody>
      </p:sp>
      <p:sp>
        <p:nvSpPr>
          <p:cNvPr id="6" name="CuadroTexto 5"/>
          <p:cNvSpPr txBox="1"/>
          <p:nvPr/>
        </p:nvSpPr>
        <p:spPr>
          <a:xfrm>
            <a:off x="611560" y="908720"/>
            <a:ext cx="7800191" cy="369332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PE" b="1" dirty="0" smtClean="0"/>
              <a:t>DE LA CONVALIDACIÓN DE ESTUDIOS</a:t>
            </a:r>
            <a:endParaRPr lang="es-PE" dirty="0"/>
          </a:p>
        </p:txBody>
      </p:sp>
      <p:sp>
        <p:nvSpPr>
          <p:cNvPr id="11" name="Rectángulo 10"/>
          <p:cNvSpPr/>
          <p:nvPr/>
        </p:nvSpPr>
        <p:spPr>
          <a:xfrm>
            <a:off x="611560" y="1433929"/>
            <a:ext cx="3500510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s-ES" sz="2400" dirty="0" smtClean="0"/>
              <a:t>PROCEDIMIENTO – PASO 2</a:t>
            </a:r>
            <a:endParaRPr lang="es-ES" sz="2400" dirty="0"/>
          </a:p>
        </p:txBody>
      </p:sp>
      <p:sp>
        <p:nvSpPr>
          <p:cNvPr id="12" name="CuadroTexto 11"/>
          <p:cNvSpPr txBox="1"/>
          <p:nvPr/>
        </p:nvSpPr>
        <p:spPr>
          <a:xfrm>
            <a:off x="611560" y="1880656"/>
            <a:ext cx="79928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b="1" dirty="0"/>
              <a:t>El Director </a:t>
            </a:r>
            <a:r>
              <a:rPr lang="es-ES" dirty="0"/>
              <a:t>designa mediante </a:t>
            </a:r>
            <a:r>
              <a:rPr lang="es-ES" dirty="0" smtClean="0"/>
              <a:t>Resolución </a:t>
            </a:r>
            <a:r>
              <a:rPr lang="es-ES" dirty="0"/>
              <a:t>Directoral, la comisión de convalidación para el </a:t>
            </a:r>
            <a:r>
              <a:rPr lang="es-ES" dirty="0" smtClean="0"/>
              <a:t>expediente generado por la solicitud del padre de familia, en el caso de IIEE Públicas esta función recae en la </a:t>
            </a:r>
            <a:r>
              <a:rPr lang="es-PE" dirty="0"/>
              <a:t>Comisión de Calidad, Innovación y Aprendizajes</a:t>
            </a:r>
            <a:r>
              <a:rPr lang="es-PE" dirty="0" smtClean="0"/>
              <a:t>.</a:t>
            </a:r>
            <a:endParaRPr lang="es-ES" dirty="0"/>
          </a:p>
        </p:txBody>
      </p:sp>
      <p:sp>
        <p:nvSpPr>
          <p:cNvPr id="26" name="Redondear rectángulo de esquina diagonal 25"/>
          <p:cNvSpPr/>
          <p:nvPr/>
        </p:nvSpPr>
        <p:spPr>
          <a:xfrm>
            <a:off x="911185" y="3269135"/>
            <a:ext cx="1512168" cy="729362"/>
          </a:xfrm>
          <a:prstGeom prst="round2Diag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E" dirty="0" smtClean="0"/>
              <a:t>El designa comisión</a:t>
            </a:r>
            <a:endParaRPr lang="es-PE" dirty="0"/>
          </a:p>
        </p:txBody>
      </p:sp>
      <p:sp>
        <p:nvSpPr>
          <p:cNvPr id="27" name="Redondear rectángulo de esquina diagonal 26"/>
          <p:cNvSpPr/>
          <p:nvPr/>
        </p:nvSpPr>
        <p:spPr>
          <a:xfrm>
            <a:off x="6367434" y="3269135"/>
            <a:ext cx="1750984" cy="798585"/>
          </a:xfrm>
          <a:prstGeom prst="round2Diag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E" dirty="0" smtClean="0"/>
              <a:t>La Comisión evalúa la documentación</a:t>
            </a:r>
            <a:endParaRPr lang="es-PE" dirty="0"/>
          </a:p>
        </p:txBody>
      </p:sp>
      <p:pic>
        <p:nvPicPr>
          <p:cNvPr id="28" name="Imagen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86691" y="4042295"/>
            <a:ext cx="1375124" cy="2377854"/>
          </a:xfrm>
          <a:prstGeom prst="rect">
            <a:avLst/>
          </a:prstGeom>
        </p:spPr>
      </p:pic>
      <p:pic>
        <p:nvPicPr>
          <p:cNvPr id="29" name="Imagen 2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77877" y="2930906"/>
            <a:ext cx="1392677" cy="19299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0" name="Llamada rectangular 29"/>
          <p:cNvSpPr/>
          <p:nvPr/>
        </p:nvSpPr>
        <p:spPr>
          <a:xfrm>
            <a:off x="3298734" y="5278661"/>
            <a:ext cx="2208507" cy="1084056"/>
          </a:xfrm>
          <a:prstGeom prst="wedgeRectCallout">
            <a:avLst>
              <a:gd name="adj1" fmla="val -11038"/>
              <a:gd name="adj2" fmla="val -87451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E" dirty="0" smtClean="0"/>
              <a:t>Según RD 067-2017 se resuelve designar la Comisión de Convalidación</a:t>
            </a:r>
            <a:endParaRPr lang="es-PE" dirty="0"/>
          </a:p>
        </p:txBody>
      </p:sp>
      <p:pic>
        <p:nvPicPr>
          <p:cNvPr id="31" name="Imagen 3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780" y="4121563"/>
            <a:ext cx="2814892" cy="1783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518710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739272" y="5687003"/>
            <a:ext cx="55359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dirty="0"/>
              <a:t>AUTOR: HECTOR CHAVEZ AGUILAR – ESPECIALISTA SIAGIE</a:t>
            </a:r>
          </a:p>
          <a:p>
            <a:pPr algn="ctr"/>
            <a:r>
              <a:rPr lang="es-PE" dirty="0" smtClean="0"/>
              <a:t>hchavez@ugel07.gob.pe</a:t>
            </a:r>
            <a:endParaRPr lang="es-PE" dirty="0"/>
          </a:p>
        </p:txBody>
      </p:sp>
      <p:sp>
        <p:nvSpPr>
          <p:cNvPr id="3" name="Rectángulo 2"/>
          <p:cNvSpPr/>
          <p:nvPr/>
        </p:nvSpPr>
        <p:spPr>
          <a:xfrm>
            <a:off x="253716" y="664486"/>
            <a:ext cx="8640960" cy="597666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sp>
        <p:nvSpPr>
          <p:cNvPr id="4" name="CuadroTexto 3"/>
          <p:cNvSpPr txBox="1"/>
          <p:nvPr/>
        </p:nvSpPr>
        <p:spPr>
          <a:xfrm>
            <a:off x="201851" y="251356"/>
            <a:ext cx="58103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b="1" dirty="0" smtClean="0"/>
              <a:t>CONVALIDACIÓN, REVALIDACIÓN Y PRUEBA DE UBICACIÓN</a:t>
            </a:r>
            <a:endParaRPr lang="es-PE" b="1" dirty="0"/>
          </a:p>
        </p:txBody>
      </p:sp>
      <p:sp>
        <p:nvSpPr>
          <p:cNvPr id="6" name="CuadroTexto 5"/>
          <p:cNvSpPr txBox="1"/>
          <p:nvPr/>
        </p:nvSpPr>
        <p:spPr>
          <a:xfrm>
            <a:off x="611560" y="908720"/>
            <a:ext cx="7800191" cy="369332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PE" b="1" dirty="0" smtClean="0"/>
              <a:t>DE LA CONVALIDACIÓN DE ESTUDIOS</a:t>
            </a:r>
            <a:endParaRPr lang="es-PE" dirty="0"/>
          </a:p>
        </p:txBody>
      </p:sp>
      <p:sp>
        <p:nvSpPr>
          <p:cNvPr id="11" name="Rectángulo 10"/>
          <p:cNvSpPr/>
          <p:nvPr/>
        </p:nvSpPr>
        <p:spPr>
          <a:xfrm>
            <a:off x="611560" y="1433929"/>
            <a:ext cx="3500510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s-ES" sz="2400" dirty="0" smtClean="0"/>
              <a:t>PROCEDIMIENTO – PASO 3</a:t>
            </a:r>
            <a:endParaRPr lang="es-ES" sz="2400" dirty="0"/>
          </a:p>
        </p:txBody>
      </p:sp>
      <p:sp>
        <p:nvSpPr>
          <p:cNvPr id="12" name="CuadroTexto 11"/>
          <p:cNvSpPr txBox="1"/>
          <p:nvPr/>
        </p:nvSpPr>
        <p:spPr>
          <a:xfrm>
            <a:off x="611560" y="1880656"/>
            <a:ext cx="79928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b="1" dirty="0"/>
              <a:t>La Comisión </a:t>
            </a:r>
            <a:r>
              <a:rPr lang="es-ES" dirty="0"/>
              <a:t>emite un informe sobre el proceso de convalidación el cual puede ser procedente o improcedente </a:t>
            </a:r>
            <a:r>
              <a:rPr lang="es-ES" dirty="0" smtClean="0"/>
              <a:t>conforme a la normativa correspondiente y en caso sea procedente el </a:t>
            </a:r>
            <a:r>
              <a:rPr lang="es-ES" dirty="0"/>
              <a:t>Director emite un RD </a:t>
            </a:r>
            <a:r>
              <a:rPr lang="es-ES" dirty="0" smtClean="0"/>
              <a:t>de convalidación de </a:t>
            </a:r>
            <a:r>
              <a:rPr lang="es-ES" dirty="0"/>
              <a:t>acuerdo al informe presentado por la </a:t>
            </a:r>
            <a:r>
              <a:rPr lang="es-ES" dirty="0" smtClean="0"/>
              <a:t>comisión.</a:t>
            </a:r>
            <a:endParaRPr lang="es-ES" dirty="0"/>
          </a:p>
        </p:txBody>
      </p:sp>
      <p:sp>
        <p:nvSpPr>
          <p:cNvPr id="26" name="Redondear rectángulo de esquina diagonal 25"/>
          <p:cNvSpPr/>
          <p:nvPr/>
        </p:nvSpPr>
        <p:spPr>
          <a:xfrm>
            <a:off x="586355" y="3501008"/>
            <a:ext cx="1818339" cy="826243"/>
          </a:xfrm>
          <a:prstGeom prst="round2Diag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E" dirty="0" smtClean="0"/>
              <a:t>La comisión emite un informe</a:t>
            </a:r>
            <a:endParaRPr lang="es-PE" dirty="0"/>
          </a:p>
        </p:txBody>
      </p:sp>
      <p:sp>
        <p:nvSpPr>
          <p:cNvPr id="27" name="Redondear rectángulo de esquina diagonal 26"/>
          <p:cNvSpPr/>
          <p:nvPr/>
        </p:nvSpPr>
        <p:spPr>
          <a:xfrm>
            <a:off x="6584827" y="3430573"/>
            <a:ext cx="1750984" cy="729362"/>
          </a:xfrm>
          <a:prstGeom prst="round2Diag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E" dirty="0" smtClean="0"/>
              <a:t>Resolución de Convalidación</a:t>
            </a:r>
            <a:endParaRPr lang="es-PE" dirty="0"/>
          </a:p>
        </p:txBody>
      </p:sp>
      <p:pic>
        <p:nvPicPr>
          <p:cNvPr id="29" name="Imagen 2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870" y="4341619"/>
            <a:ext cx="2803405" cy="1776555"/>
          </a:xfrm>
          <a:prstGeom prst="rect">
            <a:avLst/>
          </a:prstGeom>
        </p:spPr>
      </p:pic>
      <p:pic>
        <p:nvPicPr>
          <p:cNvPr id="33" name="Imagen 3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7340" y="3511278"/>
            <a:ext cx="1343776" cy="2377854"/>
          </a:xfrm>
          <a:prstGeom prst="rect">
            <a:avLst/>
          </a:prstGeom>
        </p:spPr>
      </p:pic>
      <p:grpSp>
        <p:nvGrpSpPr>
          <p:cNvPr id="7" name="Grupo 6"/>
          <p:cNvGrpSpPr/>
          <p:nvPr/>
        </p:nvGrpSpPr>
        <p:grpSpPr>
          <a:xfrm>
            <a:off x="2892866" y="4564899"/>
            <a:ext cx="1312142" cy="1445269"/>
            <a:chOff x="2612255" y="4262923"/>
            <a:chExt cx="1312142" cy="1445269"/>
          </a:xfrm>
        </p:grpSpPr>
        <p:grpSp>
          <p:nvGrpSpPr>
            <p:cNvPr id="30" name="Grupo 29"/>
            <p:cNvGrpSpPr/>
            <p:nvPr/>
          </p:nvGrpSpPr>
          <p:grpSpPr>
            <a:xfrm>
              <a:off x="2823706" y="4262923"/>
              <a:ext cx="906341" cy="1152128"/>
              <a:chOff x="5364088" y="5390375"/>
              <a:chExt cx="906341" cy="1152128"/>
            </a:xfrm>
          </p:grpSpPr>
          <p:pic>
            <p:nvPicPr>
              <p:cNvPr id="31" name="Imagen 30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364088" y="5390375"/>
                <a:ext cx="906341" cy="1152128"/>
              </a:xfrm>
              <a:prstGeom prst="rect">
                <a:avLst/>
              </a:prstGeom>
            </p:spPr>
          </p:pic>
          <p:sp>
            <p:nvSpPr>
              <p:cNvPr id="32" name="CuadroTexto 31"/>
              <p:cNvSpPr txBox="1"/>
              <p:nvPr/>
            </p:nvSpPr>
            <p:spPr>
              <a:xfrm>
                <a:off x="5422004" y="5456257"/>
                <a:ext cx="785793" cy="2769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s-PE" sz="1200" dirty="0" smtClean="0">
                    <a:latin typeface="Comic Sans MS" panose="030F0702030302020204" pitchFamily="66" charset="0"/>
                  </a:rPr>
                  <a:t>Informe</a:t>
                </a:r>
                <a:endParaRPr lang="es-PE" sz="1200" dirty="0">
                  <a:latin typeface="Comic Sans MS" panose="030F0702030302020204" pitchFamily="66" charset="0"/>
                </a:endParaRPr>
              </a:p>
            </p:txBody>
          </p:sp>
        </p:grpSp>
        <p:sp>
          <p:nvSpPr>
            <p:cNvPr id="34" name="Rectángulo 33"/>
            <p:cNvSpPr/>
            <p:nvPr/>
          </p:nvSpPr>
          <p:spPr>
            <a:xfrm>
              <a:off x="2612255" y="5420160"/>
              <a:ext cx="1312142" cy="2880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PE" sz="1600" dirty="0" err="1" smtClean="0"/>
                <a:t>Inf</a:t>
              </a:r>
              <a:r>
                <a:rPr lang="es-PE" sz="1600" dirty="0" smtClean="0"/>
                <a:t>. 023-2019</a:t>
              </a:r>
              <a:endParaRPr lang="es-PE" sz="1600" dirty="0"/>
            </a:p>
          </p:txBody>
        </p:sp>
      </p:grpSp>
      <p:grpSp>
        <p:nvGrpSpPr>
          <p:cNvPr id="5" name="Grupo 4"/>
          <p:cNvGrpSpPr/>
          <p:nvPr/>
        </p:nvGrpSpPr>
        <p:grpSpPr>
          <a:xfrm>
            <a:off x="6763980" y="4328806"/>
            <a:ext cx="1392677" cy="1929901"/>
            <a:chOff x="6779723" y="4601358"/>
            <a:chExt cx="1392677" cy="1929901"/>
          </a:xfrm>
        </p:grpSpPr>
        <p:pic>
          <p:nvPicPr>
            <p:cNvPr id="28" name="Imagen 27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779723" y="4601358"/>
              <a:ext cx="1392677" cy="1929901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35" name="Rectángulo 34"/>
            <p:cNvSpPr/>
            <p:nvPr/>
          </p:nvSpPr>
          <p:spPr>
            <a:xfrm>
              <a:off x="6804248" y="5102350"/>
              <a:ext cx="1312142" cy="2880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PE" sz="1600" dirty="0" smtClean="0"/>
                <a:t>RD 069-2019</a:t>
              </a:r>
              <a:endParaRPr lang="es-PE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428950884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739272" y="5687003"/>
            <a:ext cx="55359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dirty="0"/>
              <a:t>AUTOR: HECTOR CHAVEZ AGUILAR – ESPECIALISTA SIAGIE</a:t>
            </a:r>
          </a:p>
          <a:p>
            <a:pPr algn="ctr"/>
            <a:r>
              <a:rPr lang="es-PE" dirty="0" smtClean="0"/>
              <a:t>hchavez@ugel07.gob.pe</a:t>
            </a:r>
            <a:endParaRPr lang="es-PE" dirty="0"/>
          </a:p>
        </p:txBody>
      </p:sp>
      <p:sp>
        <p:nvSpPr>
          <p:cNvPr id="3" name="Rectángulo 2"/>
          <p:cNvSpPr/>
          <p:nvPr/>
        </p:nvSpPr>
        <p:spPr>
          <a:xfrm>
            <a:off x="253716" y="664486"/>
            <a:ext cx="8640960" cy="597666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sp>
        <p:nvSpPr>
          <p:cNvPr id="7" name="CuadroTexto 6"/>
          <p:cNvSpPr txBox="1"/>
          <p:nvPr/>
        </p:nvSpPr>
        <p:spPr>
          <a:xfrm>
            <a:off x="395536" y="980728"/>
            <a:ext cx="8280920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b="1" dirty="0" smtClean="0"/>
              <a:t>Esquema de Matrícula para Estudiantes Extranjeros</a:t>
            </a:r>
            <a:endParaRPr lang="es-PE" dirty="0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xmlns="" id="{AA878015-05DE-4904-8E5D-FBA681246547}"/>
              </a:ext>
            </a:extLst>
          </p:cNvPr>
          <p:cNvSpPr/>
          <p:nvPr/>
        </p:nvSpPr>
        <p:spPr>
          <a:xfrm>
            <a:off x="3274608" y="1916832"/>
            <a:ext cx="1785938" cy="1015241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E" sz="1350" dirty="0"/>
              <a:t>¿TIENE CERTIFICADOS ORIGINALES </a:t>
            </a:r>
            <a:r>
              <a:rPr lang="es-PE" sz="1350" b="1" dirty="0" smtClean="0"/>
              <a:t>VISADOS Y/O APOSTILLADOS</a:t>
            </a:r>
            <a:r>
              <a:rPr lang="es-PE" sz="1350" dirty="0" smtClean="0"/>
              <a:t>?</a:t>
            </a:r>
            <a:endParaRPr lang="es-PE" sz="1350" dirty="0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xmlns="" id="{EDFE1036-2382-4431-98C0-901EBCFF7667}"/>
              </a:ext>
            </a:extLst>
          </p:cNvPr>
          <p:cNvSpPr/>
          <p:nvPr/>
        </p:nvSpPr>
        <p:spPr>
          <a:xfrm>
            <a:off x="1417233" y="2655805"/>
            <a:ext cx="1600200" cy="58935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E" sz="1200" dirty="0"/>
              <a:t>REALIZAMOS UNA CONVALIDACIÓN</a:t>
            </a: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xmlns="" id="{0710DFAA-900A-4E40-8657-7BB5E4DECADB}"/>
              </a:ext>
            </a:extLst>
          </p:cNvPr>
          <p:cNvSpPr/>
          <p:nvPr/>
        </p:nvSpPr>
        <p:spPr>
          <a:xfrm>
            <a:off x="5317721" y="2655805"/>
            <a:ext cx="1600200" cy="58935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E" sz="1200" dirty="0"/>
              <a:t>REALIZAMOS UNA PRUEBA DE UBICACIÓN</a:t>
            </a:r>
          </a:p>
        </p:txBody>
      </p:sp>
      <p:cxnSp>
        <p:nvCxnSpPr>
          <p:cNvPr id="15" name="Conector: angular 7">
            <a:extLst>
              <a:ext uri="{FF2B5EF4-FFF2-40B4-BE49-F238E27FC236}">
                <a16:creationId xmlns:a16="http://schemas.microsoft.com/office/drawing/2014/main" xmlns="" id="{B4D71AF6-D460-4BA2-97E7-20B12E0BC1B5}"/>
              </a:ext>
            </a:extLst>
          </p:cNvPr>
          <p:cNvCxnSpPr>
            <a:stCxn id="9" idx="1"/>
            <a:endCxn id="10" idx="0"/>
          </p:cNvCxnSpPr>
          <p:nvPr/>
        </p:nvCxnSpPr>
        <p:spPr>
          <a:xfrm rot="10800000" flipV="1">
            <a:off x="2217334" y="2424453"/>
            <a:ext cx="1057275" cy="231352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uadroTexto 15">
            <a:extLst>
              <a:ext uri="{FF2B5EF4-FFF2-40B4-BE49-F238E27FC236}">
                <a16:creationId xmlns:a16="http://schemas.microsoft.com/office/drawing/2014/main" xmlns="" id="{08F7677D-7BD8-466B-99E2-C0BEC66CB94A}"/>
              </a:ext>
            </a:extLst>
          </p:cNvPr>
          <p:cNvSpPr txBox="1"/>
          <p:nvPr/>
        </p:nvSpPr>
        <p:spPr>
          <a:xfrm>
            <a:off x="2354277" y="2160118"/>
            <a:ext cx="308098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350" dirty="0"/>
              <a:t>SI</a:t>
            </a:r>
          </a:p>
        </p:txBody>
      </p:sp>
      <p:cxnSp>
        <p:nvCxnSpPr>
          <p:cNvPr id="17" name="Conector: angular 11">
            <a:extLst>
              <a:ext uri="{FF2B5EF4-FFF2-40B4-BE49-F238E27FC236}">
                <a16:creationId xmlns:a16="http://schemas.microsoft.com/office/drawing/2014/main" xmlns="" id="{57499789-9F4B-435A-BF91-183A089DBB88}"/>
              </a:ext>
            </a:extLst>
          </p:cNvPr>
          <p:cNvCxnSpPr>
            <a:stCxn id="9" idx="3"/>
            <a:endCxn id="11" idx="0"/>
          </p:cNvCxnSpPr>
          <p:nvPr/>
        </p:nvCxnSpPr>
        <p:spPr>
          <a:xfrm>
            <a:off x="5060546" y="2424453"/>
            <a:ext cx="1057275" cy="231352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uadroTexto 17">
            <a:extLst>
              <a:ext uri="{FF2B5EF4-FFF2-40B4-BE49-F238E27FC236}">
                <a16:creationId xmlns:a16="http://schemas.microsoft.com/office/drawing/2014/main" xmlns="" id="{CEE4D4E6-1BBF-4C1D-ACD1-96606C600113}"/>
              </a:ext>
            </a:extLst>
          </p:cNvPr>
          <p:cNvSpPr txBox="1"/>
          <p:nvPr/>
        </p:nvSpPr>
        <p:spPr>
          <a:xfrm>
            <a:off x="5406635" y="2160118"/>
            <a:ext cx="41229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350" dirty="0"/>
              <a:t>NO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xmlns="" id="{344EB6B9-B057-4CFD-844F-552B6E020879}"/>
              </a:ext>
            </a:extLst>
          </p:cNvPr>
          <p:cNvSpPr txBox="1"/>
          <p:nvPr/>
        </p:nvSpPr>
        <p:spPr>
          <a:xfrm>
            <a:off x="387086" y="3297077"/>
            <a:ext cx="3660494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s-PE" sz="1050" dirty="0"/>
              <a:t>Se Conforma la Comisión de Convalidación con RD.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s-PE" sz="1050" dirty="0"/>
              <a:t>La Comisión realiza un Informe del Proceso.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s-PE" sz="1050" dirty="0"/>
              <a:t>Se realiza la RD de Convalidación en base a las normas vigentes y el </a:t>
            </a:r>
            <a:r>
              <a:rPr lang="es-PE" sz="1050" dirty="0" smtClean="0"/>
              <a:t>informe de la comisión.</a:t>
            </a:r>
            <a:endParaRPr lang="es-PE" sz="1050" dirty="0"/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s-PE" sz="1050" dirty="0"/>
              <a:t>Se presenta RD a la UGEL.</a:t>
            </a:r>
          </a:p>
        </p:txBody>
      </p:sp>
      <p:graphicFrame>
        <p:nvGraphicFramePr>
          <p:cNvPr id="20" name="Tabla 19">
            <a:extLst>
              <a:ext uri="{FF2B5EF4-FFF2-40B4-BE49-F238E27FC236}">
                <a16:creationId xmlns:a16="http://schemas.microsoft.com/office/drawing/2014/main" xmlns="" id="{0CE70603-35CA-4164-95DF-AA039A660FD9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649259" y="4259251"/>
          <a:ext cx="2625350" cy="145161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75050">
                  <a:extLst>
                    <a:ext uri="{9D8B030D-6E8A-4147-A177-3AD203B41FA5}">
                      <a16:colId xmlns:a16="http://schemas.microsoft.com/office/drawing/2014/main" xmlns="" val="2762220478"/>
                    </a:ext>
                  </a:extLst>
                </a:gridCol>
                <a:gridCol w="375050">
                  <a:extLst>
                    <a:ext uri="{9D8B030D-6E8A-4147-A177-3AD203B41FA5}">
                      <a16:colId xmlns:a16="http://schemas.microsoft.com/office/drawing/2014/main" xmlns="" val="4238421438"/>
                    </a:ext>
                  </a:extLst>
                </a:gridCol>
                <a:gridCol w="375050">
                  <a:extLst>
                    <a:ext uri="{9D8B030D-6E8A-4147-A177-3AD203B41FA5}">
                      <a16:colId xmlns:a16="http://schemas.microsoft.com/office/drawing/2014/main" xmlns="" val="888720283"/>
                    </a:ext>
                  </a:extLst>
                </a:gridCol>
                <a:gridCol w="375050">
                  <a:extLst>
                    <a:ext uri="{9D8B030D-6E8A-4147-A177-3AD203B41FA5}">
                      <a16:colId xmlns:a16="http://schemas.microsoft.com/office/drawing/2014/main" xmlns="" val="1095076520"/>
                    </a:ext>
                  </a:extLst>
                </a:gridCol>
                <a:gridCol w="375050">
                  <a:extLst>
                    <a:ext uri="{9D8B030D-6E8A-4147-A177-3AD203B41FA5}">
                      <a16:colId xmlns:a16="http://schemas.microsoft.com/office/drawing/2014/main" xmlns="" val="3754433671"/>
                    </a:ext>
                  </a:extLst>
                </a:gridCol>
                <a:gridCol w="241689">
                  <a:extLst>
                    <a:ext uri="{9D8B030D-6E8A-4147-A177-3AD203B41FA5}">
                      <a16:colId xmlns:a16="http://schemas.microsoft.com/office/drawing/2014/main" xmlns="" val="2098192016"/>
                    </a:ext>
                  </a:extLst>
                </a:gridCol>
                <a:gridCol w="508411">
                  <a:extLst>
                    <a:ext uri="{9D8B030D-6E8A-4147-A177-3AD203B41FA5}">
                      <a16:colId xmlns:a16="http://schemas.microsoft.com/office/drawing/2014/main" xmlns="" val="2445728944"/>
                    </a:ext>
                  </a:extLst>
                </a:gridCol>
              </a:tblGrid>
              <a:tr h="278130">
                <a:tc>
                  <a:txBody>
                    <a:bodyPr/>
                    <a:lstStyle/>
                    <a:p>
                      <a:pPr algn="ctr"/>
                      <a:r>
                        <a:rPr lang="es-PE" sz="900" dirty="0"/>
                        <a:t>1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900" dirty="0"/>
                        <a:t>2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900" dirty="0"/>
                        <a:t>3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900" dirty="0"/>
                        <a:t>4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900" dirty="0"/>
                        <a:t>5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PE" sz="9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PE" sz="9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383389635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endParaRPr lang="es-PE" sz="9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PE" sz="9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PE" sz="9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PE" sz="900" dirty="0"/>
                        <a:t>11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PE" sz="900" dirty="0"/>
                        <a:t>12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PE" sz="9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PE" sz="9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47534374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endParaRPr lang="es-PE" sz="9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PE" sz="9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PE" sz="9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PE" sz="900" dirty="0"/>
                        <a:t>12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PE" sz="900" dirty="0"/>
                        <a:t>12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PE" sz="9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PE" sz="9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812453586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endParaRPr lang="es-PE" sz="9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PE" sz="9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PE" sz="9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PE" sz="900" dirty="0"/>
                        <a:t>12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PE" sz="900" dirty="0"/>
                        <a:t>13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gridSpan="2">
                  <a:txBody>
                    <a:bodyPr/>
                    <a:lstStyle/>
                    <a:p>
                      <a:r>
                        <a:rPr lang="es-PE" sz="900" dirty="0"/>
                        <a:t>1,2 y 3 grado Convalidado Según RD </a:t>
                      </a:r>
                      <a:r>
                        <a:rPr lang="es-PE" sz="900" dirty="0" smtClean="0"/>
                        <a:t>xx-2019</a:t>
                      </a:r>
                      <a:endParaRPr lang="es-PE" sz="9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es-PE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99141308"/>
                  </a:ext>
                </a:extLst>
              </a:tr>
              <a:tr h="339090">
                <a:tc>
                  <a:txBody>
                    <a:bodyPr/>
                    <a:lstStyle/>
                    <a:p>
                      <a:endParaRPr lang="es-PE" sz="9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PE" sz="9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PE" sz="9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PE" sz="900" dirty="0"/>
                        <a:t>12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PE" sz="900" dirty="0"/>
                        <a:t>12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es-PE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es-PE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800376546"/>
                  </a:ext>
                </a:extLst>
              </a:tr>
            </a:tbl>
          </a:graphicData>
        </a:graphic>
      </p:graphicFrame>
      <p:cxnSp>
        <p:nvCxnSpPr>
          <p:cNvPr id="21" name="Conector recto 20">
            <a:extLst>
              <a:ext uri="{FF2B5EF4-FFF2-40B4-BE49-F238E27FC236}">
                <a16:creationId xmlns:a16="http://schemas.microsoft.com/office/drawing/2014/main" xmlns="" id="{56F389F8-13B4-430F-8C3F-D5529CC2BD1E}"/>
              </a:ext>
            </a:extLst>
          </p:cNvPr>
          <p:cNvCxnSpPr>
            <a:cxnSpLocks/>
          </p:cNvCxnSpPr>
          <p:nvPr/>
        </p:nvCxnSpPr>
        <p:spPr>
          <a:xfrm flipH="1">
            <a:off x="702858" y="4535414"/>
            <a:ext cx="1042988" cy="110013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CuadroTexto 21">
            <a:extLst>
              <a:ext uri="{FF2B5EF4-FFF2-40B4-BE49-F238E27FC236}">
                <a16:creationId xmlns:a16="http://schemas.microsoft.com/office/drawing/2014/main" xmlns="" id="{006562B0-FD09-4311-B996-DD760AECA659}"/>
              </a:ext>
            </a:extLst>
          </p:cNvPr>
          <p:cNvSpPr txBox="1"/>
          <p:nvPr/>
        </p:nvSpPr>
        <p:spPr>
          <a:xfrm>
            <a:off x="4360458" y="3297076"/>
            <a:ext cx="3973372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s-PE" sz="1050" dirty="0"/>
              <a:t>Se Conforma la Comisión o designa a los profesores para la Prueba de Ubicación.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s-PE" sz="1050" dirty="0"/>
              <a:t>La Comisión o Profesores realiza un Informe con los calificativos.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s-PE" sz="1050" dirty="0"/>
              <a:t>Se realiza la RD de Prueba de Ubicación y el Acta de Evaluación.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s-PE" sz="1050" dirty="0"/>
              <a:t>Se presenta </a:t>
            </a:r>
            <a:r>
              <a:rPr lang="es-PE" sz="1050" dirty="0" smtClean="0"/>
              <a:t>RD a la UGEL.</a:t>
            </a:r>
          </a:p>
        </p:txBody>
      </p:sp>
      <p:graphicFrame>
        <p:nvGraphicFramePr>
          <p:cNvPr id="23" name="Tabla 22">
            <a:extLst>
              <a:ext uri="{FF2B5EF4-FFF2-40B4-BE49-F238E27FC236}">
                <a16:creationId xmlns:a16="http://schemas.microsoft.com/office/drawing/2014/main" xmlns="" id="{9E6969F8-D335-451C-B950-30BA58D8CDB5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4297376" y="4293096"/>
          <a:ext cx="2780992" cy="171162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9106">
                  <a:extLst>
                    <a:ext uri="{9D8B030D-6E8A-4147-A177-3AD203B41FA5}">
                      <a16:colId xmlns:a16="http://schemas.microsoft.com/office/drawing/2014/main" xmlns="" val="2762220478"/>
                    </a:ext>
                  </a:extLst>
                </a:gridCol>
                <a:gridCol w="288032">
                  <a:extLst>
                    <a:ext uri="{9D8B030D-6E8A-4147-A177-3AD203B41FA5}">
                      <a16:colId xmlns:a16="http://schemas.microsoft.com/office/drawing/2014/main" xmlns="" val="4238421438"/>
                    </a:ext>
                  </a:extLst>
                </a:gridCol>
                <a:gridCol w="288032">
                  <a:extLst>
                    <a:ext uri="{9D8B030D-6E8A-4147-A177-3AD203B41FA5}">
                      <a16:colId xmlns:a16="http://schemas.microsoft.com/office/drawing/2014/main" xmlns="" val="888720283"/>
                    </a:ext>
                  </a:extLst>
                </a:gridCol>
                <a:gridCol w="288032">
                  <a:extLst>
                    <a:ext uri="{9D8B030D-6E8A-4147-A177-3AD203B41FA5}">
                      <a16:colId xmlns:a16="http://schemas.microsoft.com/office/drawing/2014/main" xmlns="" val="1095076520"/>
                    </a:ext>
                  </a:extLst>
                </a:gridCol>
                <a:gridCol w="288032">
                  <a:extLst>
                    <a:ext uri="{9D8B030D-6E8A-4147-A177-3AD203B41FA5}">
                      <a16:colId xmlns:a16="http://schemas.microsoft.com/office/drawing/2014/main" xmlns="" val="3754433671"/>
                    </a:ext>
                  </a:extLst>
                </a:gridCol>
                <a:gridCol w="360040">
                  <a:extLst>
                    <a:ext uri="{9D8B030D-6E8A-4147-A177-3AD203B41FA5}">
                      <a16:colId xmlns:a16="http://schemas.microsoft.com/office/drawing/2014/main" xmlns="" val="686589709"/>
                    </a:ext>
                  </a:extLst>
                </a:gridCol>
                <a:gridCol w="518485">
                  <a:extLst>
                    <a:ext uri="{9D8B030D-6E8A-4147-A177-3AD203B41FA5}">
                      <a16:colId xmlns:a16="http://schemas.microsoft.com/office/drawing/2014/main" xmlns="" val="2098192016"/>
                    </a:ext>
                  </a:extLst>
                </a:gridCol>
                <a:gridCol w="471233">
                  <a:extLst>
                    <a:ext uri="{9D8B030D-6E8A-4147-A177-3AD203B41FA5}">
                      <a16:colId xmlns:a16="http://schemas.microsoft.com/office/drawing/2014/main" xmlns="" val="2445728944"/>
                    </a:ext>
                  </a:extLst>
                </a:gridCol>
              </a:tblGrid>
              <a:tr h="389415">
                <a:tc>
                  <a:txBody>
                    <a:bodyPr/>
                    <a:lstStyle/>
                    <a:p>
                      <a:pPr algn="ctr"/>
                      <a:r>
                        <a:rPr lang="es-PE" sz="900" dirty="0"/>
                        <a:t>1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900" dirty="0"/>
                        <a:t>2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900" dirty="0"/>
                        <a:t>3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900" dirty="0"/>
                        <a:t>4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900" dirty="0"/>
                        <a:t>5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900" dirty="0"/>
                        <a:t>6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PE" sz="9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PE" sz="9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383389635"/>
                  </a:ext>
                </a:extLst>
              </a:tr>
              <a:tr h="293509">
                <a:tc>
                  <a:txBody>
                    <a:bodyPr/>
                    <a:lstStyle/>
                    <a:p>
                      <a:r>
                        <a:rPr lang="es-PE" sz="900" dirty="0" smtClean="0"/>
                        <a:t>A</a:t>
                      </a:r>
                      <a:endParaRPr lang="es-PE" sz="9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PE" sz="900" dirty="0" smtClean="0"/>
                        <a:t>A</a:t>
                      </a:r>
                      <a:endParaRPr lang="es-PE" sz="9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PE" sz="900" dirty="0" smtClean="0"/>
                        <a:t>A</a:t>
                      </a:r>
                      <a:endParaRPr lang="es-PE" sz="9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PE" sz="900" dirty="0"/>
                        <a:t>A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PE" sz="900" dirty="0"/>
                        <a:t>A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PE" sz="900" dirty="0"/>
                        <a:t>A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PE" sz="9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PE" sz="9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812453586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r>
                        <a:rPr lang="es-PE" sz="900" dirty="0" smtClean="0"/>
                        <a:t>A</a:t>
                      </a:r>
                      <a:endParaRPr lang="es-PE" sz="9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PE" sz="900" dirty="0" smtClean="0"/>
                        <a:t>A</a:t>
                      </a:r>
                      <a:endParaRPr lang="es-PE" sz="9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PE" sz="900" dirty="0" smtClean="0"/>
                        <a:t>A</a:t>
                      </a:r>
                      <a:endParaRPr lang="es-PE" sz="9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PE" sz="900" dirty="0"/>
                        <a:t>A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PE" sz="900" dirty="0"/>
                        <a:t>A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PE" sz="900" dirty="0"/>
                        <a:t>B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 gridSpan="2">
                  <a:txBody>
                    <a:bodyPr/>
                    <a:lstStyle/>
                    <a:p>
                      <a:r>
                        <a:rPr lang="es-PE" sz="900" dirty="0" smtClean="0"/>
                        <a:t>4to </a:t>
                      </a:r>
                      <a:r>
                        <a:rPr lang="es-PE" sz="900" dirty="0"/>
                        <a:t>Aprobado mediante </a:t>
                      </a:r>
                      <a:r>
                        <a:rPr lang="es-PE" sz="900" dirty="0" smtClean="0"/>
                        <a:t>PU según RD xx-2019,</a:t>
                      </a:r>
                      <a:r>
                        <a:rPr lang="es-PE" sz="900" baseline="0" dirty="0" smtClean="0"/>
                        <a:t> 1,2,y3ro Aprobados mediante CEI según RD xx-2019</a:t>
                      </a:r>
                      <a:endParaRPr lang="es-PE" sz="9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 hMerge="1">
                  <a:txBody>
                    <a:bodyPr/>
                    <a:lstStyle/>
                    <a:p>
                      <a:endParaRPr lang="es-PE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99141308"/>
                  </a:ext>
                </a:extLst>
              </a:tr>
              <a:tr h="250980">
                <a:tc>
                  <a:txBody>
                    <a:bodyPr/>
                    <a:lstStyle/>
                    <a:p>
                      <a:r>
                        <a:rPr lang="es-PE" sz="900" dirty="0" smtClean="0"/>
                        <a:t>A</a:t>
                      </a:r>
                      <a:endParaRPr lang="es-PE" sz="9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PE" sz="900" dirty="0" smtClean="0"/>
                        <a:t>A</a:t>
                      </a:r>
                      <a:endParaRPr lang="es-PE" sz="9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PE" sz="900" dirty="0" smtClean="0"/>
                        <a:t>A</a:t>
                      </a:r>
                      <a:endParaRPr lang="es-PE" sz="9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PE" sz="900" dirty="0"/>
                        <a:t>A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PE" sz="900" dirty="0"/>
                        <a:t>A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PE" sz="900" dirty="0"/>
                        <a:t>A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es-PE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es-PE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800376546"/>
                  </a:ext>
                </a:extLst>
              </a:tr>
              <a:tr h="207913">
                <a:tc>
                  <a:txBody>
                    <a:bodyPr/>
                    <a:lstStyle/>
                    <a:p>
                      <a:r>
                        <a:rPr lang="es-PE" sz="900" dirty="0" smtClean="0"/>
                        <a:t>A</a:t>
                      </a:r>
                      <a:endParaRPr lang="es-PE" sz="9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PE" sz="900" dirty="0" smtClean="0"/>
                        <a:t>A</a:t>
                      </a:r>
                      <a:endParaRPr lang="es-PE" sz="9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PE" sz="900" dirty="0" smtClean="0"/>
                        <a:t>A</a:t>
                      </a:r>
                      <a:endParaRPr lang="es-PE" sz="9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PE" sz="900" dirty="0" smtClean="0"/>
                        <a:t>A</a:t>
                      </a:r>
                      <a:endParaRPr lang="es-PE" sz="9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PE" sz="900" dirty="0" smtClean="0"/>
                        <a:t>A</a:t>
                      </a:r>
                      <a:endParaRPr lang="es-PE" sz="9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PE" sz="900" dirty="0" smtClean="0"/>
                        <a:t>A</a:t>
                      </a:r>
                      <a:endParaRPr lang="es-PE" sz="9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07913">
                <a:tc>
                  <a:txBody>
                    <a:bodyPr/>
                    <a:lstStyle/>
                    <a:p>
                      <a:r>
                        <a:rPr lang="es-PE" sz="900" dirty="0" smtClean="0"/>
                        <a:t>A</a:t>
                      </a:r>
                      <a:endParaRPr lang="es-PE" sz="9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PE" sz="900" dirty="0" smtClean="0"/>
                        <a:t>A</a:t>
                      </a:r>
                      <a:endParaRPr lang="es-PE" sz="9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PE" sz="900" dirty="0" smtClean="0"/>
                        <a:t>A</a:t>
                      </a:r>
                      <a:endParaRPr lang="es-PE" sz="9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PE" sz="900" dirty="0" smtClean="0"/>
                        <a:t>A</a:t>
                      </a:r>
                      <a:endParaRPr lang="es-PE" sz="9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PE" sz="900" dirty="0" smtClean="0"/>
                        <a:t>A</a:t>
                      </a:r>
                      <a:endParaRPr lang="es-PE" sz="9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PE" sz="900" dirty="0" smtClean="0"/>
                        <a:t>A</a:t>
                      </a:r>
                      <a:endParaRPr lang="es-PE" sz="9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24" name="CuadroTexto 23">
            <a:extLst>
              <a:ext uri="{FF2B5EF4-FFF2-40B4-BE49-F238E27FC236}">
                <a16:creationId xmlns:a16="http://schemas.microsoft.com/office/drawing/2014/main" xmlns="" id="{F6586136-5106-457F-961C-4C349E1AE767}"/>
              </a:ext>
            </a:extLst>
          </p:cNvPr>
          <p:cNvSpPr txBox="1"/>
          <p:nvPr/>
        </p:nvSpPr>
        <p:spPr>
          <a:xfrm>
            <a:off x="7078369" y="4399956"/>
            <a:ext cx="1602570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050" dirty="0"/>
              <a:t>Los grados pendientes de certificación deberán ser evaluados bajo el procedimiento de convalidación por estudios independientes.</a:t>
            </a:r>
          </a:p>
        </p:txBody>
      </p:sp>
    </p:spTree>
    <p:extLst>
      <p:ext uri="{BB962C8B-B14F-4D97-AF65-F5344CB8AC3E}">
        <p14:creationId xmlns:p14="http://schemas.microsoft.com/office/powerpoint/2010/main" val="33193250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ase">
  <a:themeElements>
    <a:clrScheme name="Base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e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e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TM03457444[[fn=Base]]</Template>
  <TotalTime>3834</TotalTime>
  <Words>2242</Words>
  <Application>Microsoft Office PowerPoint</Application>
  <PresentationFormat>Presentación en pantalla (4:3)</PresentationFormat>
  <Paragraphs>278</Paragraphs>
  <Slides>29</Slides>
  <Notes>27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29</vt:i4>
      </vt:variant>
    </vt:vector>
  </HeadingPairs>
  <TitlesOfParts>
    <vt:vector size="35" baseType="lpstr">
      <vt:lpstr>Arial</vt:lpstr>
      <vt:lpstr>Arial Rounded MT Bold</vt:lpstr>
      <vt:lpstr>Calibri</vt:lpstr>
      <vt:lpstr>Comic Sans MS</vt:lpstr>
      <vt:lpstr>Corbel</vt:lpstr>
      <vt:lpstr>Base</vt:lpstr>
      <vt:lpstr>CONVALIDACIÓN, REVALIDACIÓN Y   PRUEBA DE UBICACIÓN </vt:lpstr>
      <vt:lpstr>Presentación de PowerPoint</vt:lpstr>
      <vt:lpstr>Numeral 5.12 de Directiva N° 004-VMGP-2005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hchavez</dc:creator>
  <cp:lastModifiedBy>ALIEVA FAISUL AGUILAR CASTILLO</cp:lastModifiedBy>
  <cp:revision>255</cp:revision>
  <dcterms:created xsi:type="dcterms:W3CDTF">2015-03-11T03:27:52Z</dcterms:created>
  <dcterms:modified xsi:type="dcterms:W3CDTF">2020-02-17T16:56:10Z</dcterms:modified>
</cp:coreProperties>
</file>